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1" r:id="rId2"/>
    <p:sldId id="261" r:id="rId3"/>
    <p:sldId id="274" r:id="rId4"/>
    <p:sldId id="310" r:id="rId5"/>
    <p:sldId id="264" r:id="rId6"/>
    <p:sldId id="266" r:id="rId7"/>
    <p:sldId id="267" r:id="rId8"/>
    <p:sldId id="268" r:id="rId9"/>
    <p:sldId id="270" r:id="rId10"/>
    <p:sldId id="271" r:id="rId11"/>
    <p:sldId id="272" r:id="rId12"/>
    <p:sldId id="287" r:id="rId13"/>
    <p:sldId id="291" r:id="rId14"/>
    <p:sldId id="334" r:id="rId15"/>
    <p:sldId id="302" r:id="rId16"/>
    <p:sldId id="331" r:id="rId17"/>
    <p:sldId id="292" r:id="rId18"/>
    <p:sldId id="332" r:id="rId19"/>
    <p:sldId id="293" r:id="rId20"/>
    <p:sldId id="333" r:id="rId21"/>
    <p:sldId id="289" r:id="rId22"/>
    <p:sldId id="330" r:id="rId23"/>
    <p:sldId id="290" r:id="rId24"/>
    <p:sldId id="335" r:id="rId25"/>
    <p:sldId id="313" r:id="rId26"/>
    <p:sldId id="336" r:id="rId27"/>
    <p:sldId id="314" r:id="rId28"/>
    <p:sldId id="273" r:id="rId29"/>
    <p:sldId id="283" r:id="rId30"/>
    <p:sldId id="343" r:id="rId31"/>
    <p:sldId id="294" r:id="rId32"/>
    <p:sldId id="342" r:id="rId33"/>
    <p:sldId id="278" r:id="rId34"/>
    <p:sldId id="337" r:id="rId35"/>
    <p:sldId id="280" r:id="rId36"/>
    <p:sldId id="340" r:id="rId37"/>
    <p:sldId id="279" r:id="rId38"/>
    <p:sldId id="341" r:id="rId39"/>
    <p:sldId id="309" r:id="rId40"/>
    <p:sldId id="338" r:id="rId41"/>
    <p:sldId id="281" r:id="rId42"/>
    <p:sldId id="339" r:id="rId43"/>
    <p:sldId id="295" r:id="rId44"/>
    <p:sldId id="296" r:id="rId45"/>
    <p:sldId id="355" r:id="rId46"/>
    <p:sldId id="323" r:id="rId47"/>
    <p:sldId id="282" r:id="rId48"/>
    <p:sldId id="325" r:id="rId49"/>
    <p:sldId id="299" r:id="rId50"/>
    <p:sldId id="327" r:id="rId51"/>
    <p:sldId id="300" r:id="rId52"/>
    <p:sldId id="326" r:id="rId53"/>
    <p:sldId id="301" r:id="rId54"/>
    <p:sldId id="324" r:id="rId55"/>
    <p:sldId id="303" r:id="rId56"/>
    <p:sldId id="285" r:id="rId57"/>
    <p:sldId id="304" r:id="rId58"/>
    <p:sldId id="328" r:id="rId59"/>
    <p:sldId id="305" r:id="rId60"/>
    <p:sldId id="315" r:id="rId61"/>
    <p:sldId id="317" r:id="rId62"/>
    <p:sldId id="347" r:id="rId63"/>
    <p:sldId id="318" r:id="rId64"/>
    <p:sldId id="352" r:id="rId65"/>
    <p:sldId id="319" r:id="rId66"/>
    <p:sldId id="348" r:id="rId67"/>
    <p:sldId id="320" r:id="rId68"/>
    <p:sldId id="353" r:id="rId69"/>
    <p:sldId id="321" r:id="rId70"/>
    <p:sldId id="350" r:id="rId71"/>
    <p:sldId id="322" r:id="rId72"/>
    <p:sldId id="306" r:id="rId73"/>
    <p:sldId id="308" r:id="rId74"/>
    <p:sldId id="329" r:id="rId75"/>
    <p:sldId id="307" r:id="rId76"/>
    <p:sldId id="356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272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145D-9756-4B4B-872B-3011CE52ED24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A88C-666D-4FB2-AC35-DA64E364A8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28581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145D-9756-4B4B-872B-3011CE52ED24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A88C-666D-4FB2-AC35-DA64E364A8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21402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145D-9756-4B4B-872B-3011CE52ED24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A88C-666D-4FB2-AC35-DA64E364A8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1860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145D-9756-4B4B-872B-3011CE52ED24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A88C-666D-4FB2-AC35-DA64E364A8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6590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145D-9756-4B4B-872B-3011CE52ED24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A88C-666D-4FB2-AC35-DA64E364A8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25955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145D-9756-4B4B-872B-3011CE52ED24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A88C-666D-4FB2-AC35-DA64E364A8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82383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145D-9756-4B4B-872B-3011CE52ED24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A88C-666D-4FB2-AC35-DA64E364A8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95910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145D-9756-4B4B-872B-3011CE52ED24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A88C-666D-4FB2-AC35-DA64E364A8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54761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145D-9756-4B4B-872B-3011CE52ED24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A88C-666D-4FB2-AC35-DA64E364A8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59598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145D-9756-4B4B-872B-3011CE52ED24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A88C-666D-4FB2-AC35-DA64E364A8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42486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145D-9756-4B4B-872B-3011CE52ED24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A88C-666D-4FB2-AC35-DA64E364A8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88207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0492E5"/>
            </a:gs>
            <a:gs pos="0">
              <a:srgbClr val="03D4A8"/>
            </a:gs>
            <a:gs pos="0">
              <a:srgbClr val="21D6E0"/>
            </a:gs>
            <a:gs pos="84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D145D-9756-4B4B-872B-3011CE52ED24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DA88C-666D-4FB2-AC35-DA64E364A8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3498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" y="-15875"/>
            <a:ext cx="9144000" cy="6894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44824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Поэтические строки Белгородчины</a:t>
            </a:r>
            <a:endParaRPr lang="ru-RU" sz="9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88640"/>
            <a:ext cx="9144000" cy="12926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Белгородский </a:t>
            </a:r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государственный аграрный </a:t>
            </a:r>
            <a:r>
              <a:rPr lang="ru-RU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университет </a:t>
            </a:r>
            <a:endParaRPr lang="ru-RU" sz="2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им</a:t>
            </a:r>
            <a:r>
              <a:rPr lang="ru-RU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В.Я. Горина</a:t>
            </a:r>
            <a:r>
              <a:rPr lang="ru-RU" sz="2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Управление библиотечно-информационных ресурсов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00919" y="6021288"/>
            <a:ext cx="141417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2016</a:t>
            </a:r>
            <a:r>
              <a:rPr lang="ru-RU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год</a:t>
            </a:r>
            <a:endParaRPr lang="ru-RU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150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9210" y="-99392"/>
            <a:ext cx="670568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Грищенко Николай Николаевич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404664"/>
            <a:ext cx="46805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Грищенко Николай Николаевич родился 11 декабря 1949 года в селе Орехово Валуйского района Белгородской области. До 18 лет жил в селе, учился в вечерней средней школе и работал в колхозе. В 1968 году призван в ряды ВС СССР. Окончил Орловское высшее военное командное училище связи и Литературный институт им.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А.М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Горького. Начал свою службу Николай Грищенко в Белоруссии в 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00042"/>
            <a:ext cx="4139952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4365104"/>
            <a:ext cx="87849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мае 1968 года в г. Несвиж, а уже в августе принимал участие в чехословацких событиях. Служил офицером в Прибалтике, на Украине, в Белоруссии, в Чехословакии и Германии. С 1983 года в Белгороде на журналистской работе. Автор книг стихотворений «Опять звонят колокола» 1991 г, «Дождь на плацу» 2000 г, «В плену соловьиного лада» 2010 г, «Сентябрь покинутых полей» 2013 год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730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0132" y="-99392"/>
            <a:ext cx="643637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Черкесов Валерий Николаевич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476672"/>
            <a:ext cx="460851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3 марта 1947 г в городе Благовещенске Амурской области. Работал на железной дороге и учился в вечерней школе. Закончив ее, стал литературным сотрудником районной газеты «Вперёд». Первые стихи Валерий Черкесов написал в восьмом классе, но сознательное свое творчество относит к восемнадцатилетнему возрасту. С 1966 г. его поэтические 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139952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4293096"/>
            <a:ext cx="864096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 стали появляться в периодических изданиях. На Дальнем востоке вышли первые сборники произведений молодого поэта – «Вечные родники» и «Небо и поле». В 1982 году писатель переехал в Белгород. В 1992 году он создал Центр развития детского литературного творчества «Родная лира». За плодотворную работу, высокий журналистский профессионализм удостоен памятной медали «Патриот России»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11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3265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Мой край родной, навек любимый!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767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186808" cy="1427758"/>
          </a:xfrm>
        </p:spPr>
        <p:txBody>
          <a:bodyPr>
            <a:noAutofit/>
          </a:bodyPr>
          <a:lstStyle/>
          <a:p>
            <a:pPr algn="just"/>
            <a:r>
              <a:rPr lang="ru-RU" sz="2200" dirty="0"/>
              <a:t>Ш4Р6 Зуев К. Н. Я вам сердце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З93 своё дарю</a:t>
            </a:r>
            <a:r>
              <a:rPr lang="ru-RU" sz="2200" dirty="0"/>
              <a:t>: сборник стихов и песен / К. Н. Зуев. – Белгород : Белгор. обл. тип., 2011. – 240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916832"/>
            <a:ext cx="4186808" cy="4691063"/>
          </a:xfrm>
        </p:spPr>
        <p:txBody>
          <a:bodyPr>
            <a:noAutofit/>
          </a:bodyPr>
          <a:lstStyle/>
          <a:p>
            <a:pPr algn="just">
              <a:spcBef>
                <a:spcPct val="0"/>
              </a:spcBef>
            </a:pPr>
            <a:r>
              <a:rPr lang="ru-RU" sz="2200" b="1" dirty="0">
                <a:latin typeface="+mj-lt"/>
                <a:ea typeface="+mj-ea"/>
                <a:cs typeface="+mj-cs"/>
              </a:rPr>
              <a:t>В предлагаемую вашему вниманию книгу включены стихи и песни Зуева Константина Никитовича, которые он посвятил славному городу Белгороду, городам и селам Белгородской области и прекрасным, душевным и трудолюбивым людям Святого Белогорья. Весь строй книги связан с песней. Это и понятно: стихи поэта лиричны, образно, органично вплетаются в музыкальное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оформление</a:t>
            </a:r>
            <a:endParaRPr lang="ru-RU" sz="2200" b="1" dirty="0">
              <a:latin typeface="+mj-lt"/>
              <a:ea typeface="+mj-ea"/>
              <a:cs typeface="+mj-cs"/>
            </a:endParaRPr>
          </a:p>
          <a:p>
            <a:endParaRPr lang="ru-RU" sz="2200" dirty="0"/>
          </a:p>
        </p:txBody>
      </p:sp>
      <p:pic>
        <p:nvPicPr>
          <p:cNvPr id="1026" name="Picture 2" descr="D:\Алена\скан Еглевская\1 - 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8" t="817" r="34871" b="30288"/>
          <a:stretch>
            <a:fillRect/>
          </a:stretch>
        </p:blipFill>
        <p:spPr bwMode="auto">
          <a:xfrm>
            <a:off x="4788024" y="764704"/>
            <a:ext cx="3456384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8864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395787"/>
            <a:ext cx="871296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символов современного Белгорода можно считать памятник князю Владимиру Великому. По легенде Владимир считается основателем Белгорода, хотя документальных подтверждений этому нет. Памятник высотой 22 метра украшает город с 1998 года. Перед памятником князю находится смотровая площадка. С которой открывается потрясающий вид на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48680"/>
            <a:ext cx="5154646" cy="403244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33707"/>
            <a:ext cx="7140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Памятник 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 князю Владимиру </a:t>
            </a: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Великому</a:t>
            </a:r>
          </a:p>
        </p:txBody>
      </p:sp>
    </p:spTree>
    <p:extLst>
      <p:ext uri="{BB962C8B-B14F-4D97-AF65-F5344CB8AC3E}">
        <p14:creationId xmlns="" xmlns:p14="http://schemas.microsoft.com/office/powerpoint/2010/main" val="90451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608512" cy="1390476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Ш4Р6 Барышевксий </a:t>
            </a:r>
            <a:r>
              <a:rPr lang="ru-RU" sz="2200" dirty="0"/>
              <a:t>М.М.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Б26 Горечь полыни</a:t>
            </a:r>
            <a:r>
              <a:rPr lang="ru-RU" sz="2200" dirty="0"/>
              <a:t>: стихи / М.М. Барышевский. – Белгород: КОНСТАНТА, 2008. – 432 </a:t>
            </a:r>
            <a:r>
              <a:rPr lang="ru-RU" sz="2200" dirty="0" smtClean="0"/>
              <a:t>с.</a:t>
            </a:r>
            <a:endParaRPr lang="ru-RU" sz="2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628800"/>
            <a:ext cx="4680520" cy="5517232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>
                <a:latin typeface="+mj-lt"/>
                <a:ea typeface="+mj-ea"/>
                <a:cs typeface="+mj-cs"/>
              </a:rPr>
              <a:t>В сборник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вошли стихи </a:t>
            </a:r>
            <a:r>
              <a:rPr lang="ru-RU" sz="2200" b="1" dirty="0">
                <a:latin typeface="+mj-lt"/>
                <a:ea typeface="+mj-ea"/>
                <a:cs typeface="+mj-cs"/>
              </a:rPr>
              <a:t>о быте, любви, природе, духовной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культуре, нравственности, о </a:t>
            </a:r>
            <a:r>
              <a:rPr lang="ru-RU" sz="2200" b="1" dirty="0">
                <a:latin typeface="+mj-lt"/>
                <a:ea typeface="+mj-ea"/>
                <a:cs typeface="+mj-cs"/>
              </a:rPr>
              <a:t>жизни глубинки, о судьбе поэта, о крестьянине, русском мужике, о братьях наших меньших, о природе добра, милосердия и зла,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о </a:t>
            </a:r>
            <a:r>
              <a:rPr lang="ru-RU" sz="2200" b="1" dirty="0">
                <a:latin typeface="+mj-lt"/>
                <a:ea typeface="+mj-ea"/>
                <a:cs typeface="+mj-cs"/>
              </a:rPr>
              <a:t>роли человека труда.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Он </a:t>
            </a:r>
            <a:r>
              <a:rPr lang="ru-RU" sz="2200" b="1" dirty="0">
                <a:latin typeface="+mj-lt"/>
                <a:ea typeface="+mj-ea"/>
                <a:cs typeface="+mj-cs"/>
              </a:rPr>
              <a:t>с большой любовью пишет о родном крае, о нашей Белгородчине, о нашем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городе, </a:t>
            </a:r>
            <a:r>
              <a:rPr lang="ru-RU" sz="2200" b="1" dirty="0">
                <a:latin typeface="+mj-lt"/>
                <a:ea typeface="+mj-ea"/>
                <a:cs typeface="+mj-cs"/>
              </a:rPr>
              <a:t>о его тружениках, отстоявших город в годы войны и возродивших его в мирное время, а сегодня делающих все, чтобы наш город был  еще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краше и </a:t>
            </a:r>
            <a:r>
              <a:rPr lang="ru-RU" sz="2200" b="1" dirty="0">
                <a:latin typeface="+mj-lt"/>
                <a:ea typeface="+mj-ea"/>
                <a:cs typeface="+mj-cs"/>
              </a:rPr>
              <a:t>лучше </a:t>
            </a:r>
            <a:endParaRPr lang="ru-RU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0"/>
            <a:ext cx="3603048" cy="5066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6374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395787"/>
            <a:ext cx="849694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творчество занимает в Белгороде важную роль. Государственная белгородская филармония вот уже многие годы привлекает внимание ценителей музыки всех возрастов. Коллективы, выступающие в филармонии, удовлетворят любой, даже самый изысканный музыкальный вкус. Классическая музыка, орган, джаз-бэнд, народное творчество — каждый белгородец и гость города может выбрать что-то для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себя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78783"/>
            <a:ext cx="5715000" cy="385832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38687" y="116632"/>
            <a:ext cx="2215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Филармония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230570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4737"/>
            <a:ext cx="4320480" cy="1162050"/>
          </a:xfrm>
        </p:spPr>
        <p:txBody>
          <a:bodyPr>
            <a:noAutofit/>
          </a:bodyPr>
          <a:lstStyle/>
          <a:p>
            <a:pPr algn="just"/>
            <a:r>
              <a:rPr lang="ru-RU" sz="2200" dirty="0"/>
              <a:t>Ш4Р6 Чернухин И. А.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А23 Бел </a:t>
            </a:r>
            <a:r>
              <a:rPr lang="ru-RU" sz="2200" dirty="0"/>
              <a:t>- город </a:t>
            </a:r>
            <a:r>
              <a:rPr lang="ru-RU" sz="2200" dirty="0" smtClean="0"/>
              <a:t>/И</a:t>
            </a:r>
            <a:r>
              <a:rPr lang="ru-RU" sz="2200" dirty="0"/>
              <a:t>. А. Чернухин. – Б. : Везелица, 1992. – 48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268760"/>
            <a:ext cx="4438328" cy="597666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b="1" dirty="0" smtClean="0">
                <a:latin typeface="+mj-lt"/>
                <a:ea typeface="+mj-ea"/>
                <a:cs typeface="+mj-cs"/>
              </a:rPr>
              <a:t>Игорь </a:t>
            </a:r>
            <a:r>
              <a:rPr lang="ru-RU" sz="2400" b="1" dirty="0">
                <a:latin typeface="+mj-lt"/>
                <a:ea typeface="+mj-ea"/>
                <a:cs typeface="+mj-cs"/>
              </a:rPr>
              <a:t>Чернухин по праву является певцом родной земли, потому что родина в его творчестве конкретна, узнаваема в деталях. С большой силой художественного воображения воссоздана в поэме «Бел-город», история возникновения города-крепости Белгорода, жизнь, повседневный быт и труд его первых поселенцев - стрельцов, слобожан мирных профессий. Поэт прекрасно знает историю своей родной земли, воссоздает образы как  исторических деятелей, так и простых людей, не устает подчеркивать: мало знать о героизме наших предков, нужно еще и ценить и перенимать их опыт созидания и защиты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Родины</a:t>
            </a:r>
            <a:endParaRPr lang="ru-RU" sz="2400" b="1" dirty="0">
              <a:latin typeface="+mj-lt"/>
              <a:ea typeface="+mj-ea"/>
              <a:cs typeface="+mj-cs"/>
            </a:endParaRPr>
          </a:p>
          <a:p>
            <a:pPr algn="just"/>
            <a:endParaRPr lang="ru-RU" dirty="0"/>
          </a:p>
        </p:txBody>
      </p:sp>
      <p:pic>
        <p:nvPicPr>
          <p:cNvPr id="2050" name="Picture 2" descr="D:\Алена\скан Еглевская\1 - 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52" t="960" r="32424" b="33778"/>
          <a:stretch>
            <a:fillRect/>
          </a:stretch>
        </p:blipFill>
        <p:spPr bwMode="auto">
          <a:xfrm>
            <a:off x="5004048" y="980728"/>
            <a:ext cx="3600400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2988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57233"/>
            <a:ext cx="87849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 один город России не остался в стороне от Великой отечественной войны. В каждом есть музеи, выставки, памятники и другие напоминания о тех страшных годах. Но есть города, особенно выделившиеся во время войны. Среди таких и находится Белгород. Музей-диорама «Курская битва. Белгородское направление» представляет своим посетителям крупнейшую в России диораму «Огненная дуга» о событиях Прохоровского танкового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сражения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5252020" cy="345638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84126" y="0"/>
            <a:ext cx="73757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Музей-диорама "Курская битва. Белгородское направление"</a:t>
            </a:r>
          </a:p>
        </p:txBody>
      </p:sp>
    </p:spTree>
    <p:extLst>
      <p:ext uri="{BB962C8B-B14F-4D97-AF65-F5344CB8AC3E}">
        <p14:creationId xmlns="" xmlns:p14="http://schemas.microsoft.com/office/powerpoint/2010/main" val="114633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4114800" cy="1318468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Ш4Р6 </a:t>
            </a:r>
            <a:r>
              <a:rPr lang="ru-RU" sz="2200" dirty="0"/>
              <a:t>Бочарников Ю.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Б86 Страницы</a:t>
            </a:r>
            <a:r>
              <a:rPr lang="ru-RU" sz="2200" dirty="0"/>
              <a:t> </a:t>
            </a:r>
            <a:r>
              <a:rPr lang="ru-RU" sz="2200" dirty="0" smtClean="0"/>
              <a:t>памяти</a:t>
            </a:r>
            <a:r>
              <a:rPr lang="ru-RU" sz="2200" dirty="0"/>
              <a:t>: стихи / Ю. Бочарников. – Белгород, 2004. – 72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844824"/>
            <a:ext cx="4258816" cy="518457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b="1" dirty="0">
                <a:latin typeface="+mj-lt"/>
                <a:ea typeface="+mj-ea"/>
                <a:cs typeface="+mj-cs"/>
              </a:rPr>
              <a:t>Истоки поэтического вдохновения Ю. Бочарникова – родная белгородская земля. В своих стихах он рассказывает о жизни и труде дорогих сердцу людей. В этой книге собраны лучшие стихи автора, написанные в период с 1977 года по 2004, которые прошли испытание временем. Большинство из них посвящены теме любви. Романтика в сочетании с простым человеческим счастьем волнуют автора, заставляют по-новому смотреть на мир и искать в нем свое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место</a:t>
            </a:r>
            <a:endParaRPr lang="ru-RU" sz="2400" b="1" dirty="0"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  <p:pic>
        <p:nvPicPr>
          <p:cNvPr id="3074" name="Picture 2" descr="D:\Алена\скан Еглевская\1 - 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53" r="35762" b="38699"/>
          <a:stretch>
            <a:fillRect/>
          </a:stretch>
        </p:blipFill>
        <p:spPr bwMode="auto">
          <a:xfrm>
            <a:off x="4932040" y="908720"/>
            <a:ext cx="3312368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05457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320480" cy="354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6"/>
            <a:ext cx="2125182" cy="14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33056"/>
            <a:ext cx="1955626" cy="238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0"/>
            <a:ext cx="4572000" cy="68634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 — российский город, который является административным центром всей Белгородской области.</a:t>
            </a:r>
          </a:p>
          <a:p>
            <a:pPr algn="ctr"/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старинный город России, первое упоминание о нем относится к XIII веку. В наши дни Белгород – это крупный город с отлично развитой инфраструктурой, который является научным, экономическим, культурным и в то же время духовным центром.</a:t>
            </a:r>
          </a:p>
          <a:p>
            <a:pPr algn="ctr"/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привлекает туристов своей великолепной архитектурой, многочисленными улочками, живописными бульварами и проспектами. Белгород является обладателем наград за благоустроенность города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6457890"/>
            <a:ext cx="1900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Герб Белгорода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6595" y="5942141"/>
            <a:ext cx="19502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Флаг Белгорода</a:t>
            </a:r>
          </a:p>
        </p:txBody>
      </p:sp>
    </p:spTree>
    <p:extLst>
      <p:ext uri="{BB962C8B-B14F-4D97-AF65-F5344CB8AC3E}">
        <p14:creationId xmlns="" xmlns:p14="http://schemas.microsoft.com/office/powerpoint/2010/main" val="162632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57233"/>
            <a:ext cx="87129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Истоки Белгородского Академического театра лежат у Белгородского колхозно-совхозного театра, который начал свою работу в далеком 1936 году, с целью укоренять в крестьянстве настоящее социалистическое искусство. В середине прошлого века театр стал областным и ему присвоили имя М.С. Щепкина. Коллектив театра работает со многими известными режиссерами, гастролирует по всей стране и участвует в международных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73" y="582793"/>
            <a:ext cx="5715000" cy="363829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05470" y="30581"/>
            <a:ext cx="68050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Драматический театр им. М.С. Щепкина</a:t>
            </a:r>
          </a:p>
        </p:txBody>
      </p:sp>
    </p:spTree>
    <p:extLst>
      <p:ext uri="{BB962C8B-B14F-4D97-AF65-F5344CB8AC3E}">
        <p14:creationId xmlns="" xmlns:p14="http://schemas.microsoft.com/office/powerpoint/2010/main" val="298624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4104456" cy="1162050"/>
          </a:xfrm>
        </p:spPr>
        <p:txBody>
          <a:bodyPr>
            <a:normAutofit/>
          </a:bodyPr>
          <a:lstStyle/>
          <a:p>
            <a:pPr algn="just"/>
            <a:r>
              <a:rPr lang="ru-RU" sz="2200" dirty="0"/>
              <a:t>Ш4Р6 Агеев  </a:t>
            </a:r>
            <a:r>
              <a:rPr lang="ru-RU" sz="2200" dirty="0" smtClean="0"/>
              <a:t>В.Г</a:t>
            </a:r>
            <a:r>
              <a:rPr lang="ru-RU" sz="2200" dirty="0"/>
              <a:t>. Город у Белой</a:t>
            </a:r>
            <a:br>
              <a:rPr lang="ru-RU" sz="2200" dirty="0"/>
            </a:br>
            <a:r>
              <a:rPr lang="ru-RU" sz="2200" dirty="0" smtClean="0"/>
              <a:t>А23   </a:t>
            </a:r>
            <a:r>
              <a:rPr lang="ru-RU" sz="2200" dirty="0"/>
              <a:t>Горы / В. Г. Агеев. – Белгород, </a:t>
            </a:r>
            <a:r>
              <a:rPr lang="ru-RU" sz="2200" dirty="0" smtClean="0"/>
              <a:t>1995</a:t>
            </a:r>
            <a:r>
              <a:rPr lang="ru-RU" sz="2200" dirty="0"/>
              <a:t>. – 79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340768"/>
            <a:ext cx="4248472" cy="4896544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>
                <a:latin typeface="+mj-lt"/>
                <a:ea typeface="+mj-ea"/>
                <a:cs typeface="+mj-cs"/>
              </a:rPr>
              <a:t>Автор книги – белгородец Агеев Василий Гаврилович, ветеран войны и труда, с собственных позиций, в стихотворной форме излагает основные этапы становления Белгорода – крепости и его роль, сначала в составе Киевской Руси , а позднее в Московском государстве. Книга была выпущена к 1000–летию Белгорода. Поэма состоит из пяти глав, в конце брошюры приведены пояснения к историческим именам, названиям и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терминам</a:t>
            </a:r>
            <a:endParaRPr lang="ru-RU" sz="2200" b="1" dirty="0">
              <a:latin typeface="+mj-lt"/>
              <a:ea typeface="+mj-ea"/>
              <a:cs typeface="+mj-cs"/>
            </a:endParaRPr>
          </a:p>
          <a:p>
            <a:pPr algn="just"/>
            <a:endParaRPr lang="ru-RU" sz="2200" dirty="0"/>
          </a:p>
        </p:txBody>
      </p:sp>
      <p:pic>
        <p:nvPicPr>
          <p:cNvPr id="3" name="Picture 2" descr="D:\Алена\скан Еглевская\1 - 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96" t="1235" r="35561" b="33333"/>
          <a:stretch>
            <a:fillRect/>
          </a:stretch>
        </p:blipFill>
        <p:spPr bwMode="auto">
          <a:xfrm>
            <a:off x="4788024" y="764704"/>
            <a:ext cx="3672408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73972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80125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парк существует в Белгороде так давно, что, кажется, он был всегда. Но далеко не всегда он был так благоустроен и любим белгородцами, как сейчас. Реконструкция парка началась в 2000 году, в то время местной администрации было совсем не до развития инфраструктуры, и реконструкцию за счёт своих средств провели владельцы местной сети магазинов. Проект нового парка стал революционным. Поскольку в России на тот момент не было обнаружено подходящих аналогов развитой парковой системы, в строительстве решено было ориентироваться на зарубежные парки, поражающие своим размахом и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функциональностью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996"/>
          <a:stretch/>
        </p:blipFill>
        <p:spPr bwMode="auto">
          <a:xfrm>
            <a:off x="1547664" y="620689"/>
            <a:ext cx="5715000" cy="295232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80786" y="116632"/>
            <a:ext cx="36487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Парк им. В.И. Ленина</a:t>
            </a:r>
          </a:p>
        </p:txBody>
      </p:sp>
    </p:spTree>
    <p:extLst>
      <p:ext uri="{BB962C8B-B14F-4D97-AF65-F5344CB8AC3E}">
        <p14:creationId xmlns="" xmlns:p14="http://schemas.microsoft.com/office/powerpoint/2010/main" val="84997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3050"/>
            <a:ext cx="4104456" cy="1162050"/>
          </a:xfrm>
        </p:spPr>
        <p:txBody>
          <a:bodyPr>
            <a:noAutofit/>
          </a:bodyPr>
          <a:lstStyle/>
          <a:p>
            <a:pPr algn="just"/>
            <a:r>
              <a:rPr lang="ru-RU" sz="2200" dirty="0"/>
              <a:t>Ш4Р6 Анисимов Н. С.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А67 Исповедь /</a:t>
            </a:r>
            <a:r>
              <a:rPr lang="ru-RU" sz="2200" dirty="0"/>
              <a:t> </a:t>
            </a:r>
            <a:r>
              <a:rPr lang="ru-RU" sz="2200" dirty="0" smtClean="0"/>
              <a:t>Н</a:t>
            </a:r>
            <a:r>
              <a:rPr lang="ru-RU" sz="2200" dirty="0"/>
              <a:t>.    С. Анисимов. – Белгород, 1994. – 80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628800"/>
            <a:ext cx="4186808" cy="4691063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>
                <a:latin typeface="+mj-lt"/>
                <a:ea typeface="+mj-ea"/>
                <a:cs typeface="+mj-cs"/>
              </a:rPr>
              <a:t>В книге автор остаётся верен своей тематике: писать о людях Белгорода и Белгородчины. Простых, обыкновенных, заслуживающих доброго слова. В этом сборнике Н. Анисимов не отходит от деревенской тематики. В ряде стихов поднимаются социальные проблемы Белгорода, сделана попытка заглянуть в историю города. В прошлом атеист, автор выражает своё новое отношение к религии в данной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книге</a:t>
            </a:r>
            <a:endParaRPr lang="ru-RU" sz="2200" dirty="0"/>
          </a:p>
        </p:txBody>
      </p:sp>
      <p:pic>
        <p:nvPicPr>
          <p:cNvPr id="3" name="Picture 2" descr="D:\Алена\скан Еглевская\1 - 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28" t="1018" r="32488" b="33778"/>
          <a:stretch>
            <a:fillRect/>
          </a:stretch>
        </p:blipFill>
        <p:spPr bwMode="auto">
          <a:xfrm>
            <a:off x="4860032" y="980728"/>
            <a:ext cx="3384376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487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395787"/>
            <a:ext cx="864096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Белгородский литературный музей расположился в «Доме Селиванова» старинном здании постройки второй половины XVIII века. Это здание — единственное в городе столь старый жилой дом. Изначально музей был филиалом Белгородского государственного историко-краеведческого музея, с 2006 года работает как самостоятельное учреждение. Насчитывает более 12 000 единиц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92695"/>
            <a:ext cx="5715000" cy="38482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47764" y="82428"/>
            <a:ext cx="42484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Литературный музей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755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4392488" cy="1211734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Ш4Р7 Чернухин </a:t>
            </a:r>
            <a:r>
              <a:rPr lang="ru-RU" sz="2200" dirty="0"/>
              <a:t>И.А. Поющая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Ч-49 ветка</a:t>
            </a:r>
            <a:r>
              <a:rPr lang="ru-RU" sz="2200" dirty="0"/>
              <a:t>. </a:t>
            </a:r>
            <a:r>
              <a:rPr lang="ru-RU" sz="2200" dirty="0" smtClean="0"/>
              <a:t>Стихи </a:t>
            </a:r>
            <a:r>
              <a:rPr lang="ru-RU" sz="2200" dirty="0"/>
              <a:t>/ И.А. Чернухин. – Воронеж: Центр.-Чернозем. Кн. Изд-во, 1987. – 94 с.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772816"/>
            <a:ext cx="4464496" cy="4691063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>
                <a:latin typeface="+mj-lt"/>
                <a:ea typeface="+mj-ea"/>
                <a:cs typeface="+mj-cs"/>
              </a:rPr>
              <a:t>Истоки поэтического вдохновения Игоря Чернухина – это родная белгородская земля. В своих стихах он рассказывает о жизни и труде дорогих сердцу людей, вспоминает военное детство, размышляет о судьбах сверстников. Лирические раздумья о преемственности поколений полны веры в силы добра, красоты и вечного обновления жизни. Стихи с таким поэтическим направлением представлены в книге «Поющая Ветка» Игоря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Чернухина</a:t>
            </a:r>
            <a:endParaRPr lang="ru-RU" sz="2200" b="1" dirty="0">
              <a:latin typeface="+mj-lt"/>
              <a:ea typeface="+mj-ea"/>
              <a:cs typeface="+mj-cs"/>
            </a:endParaRPr>
          </a:p>
          <a:p>
            <a:pPr algn="just"/>
            <a:endParaRPr lang="ru-RU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64704"/>
            <a:ext cx="3600400" cy="5490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776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80125"/>
            <a:ext cx="87849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 по праву считается динамично развивающимся городом, в котором «молодым везде дорога». Очередным доказательством тому служит Молодёжный культурный центр Белгородского государственного университета. Появление культурного учреждения на базе исследовательского университета вполне естественно-многие студенты и молодые специалисты БелГУ не представляют свою жизнь без творчества. Молодые люди успешно реализуют свои амбиции на сцене культурного центра, и их работу сложно назвать самодеятельностью - это качественные, хорошо срежиссированные вокальные и танцевальные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номера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476672"/>
            <a:ext cx="4824537" cy="302433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1" y="0"/>
            <a:ext cx="64283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Молодёжный культурный центр БелГУ</a:t>
            </a:r>
          </a:p>
        </p:txBody>
      </p:sp>
    </p:spTree>
    <p:extLst>
      <p:ext uri="{BB962C8B-B14F-4D97-AF65-F5344CB8AC3E}">
        <p14:creationId xmlns="" xmlns:p14="http://schemas.microsoft.com/office/powerpoint/2010/main" val="205447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4258816" cy="1162050"/>
          </a:xfrm>
        </p:spPr>
        <p:txBody>
          <a:bodyPr>
            <a:noAutofit/>
          </a:bodyPr>
          <a:lstStyle/>
          <a:p>
            <a:pPr algn="just"/>
            <a:r>
              <a:rPr lang="ru-RU" sz="2200" dirty="0"/>
              <a:t>Ш4Р6 Черных П.Г. Просторы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Ч-49 души моей</a:t>
            </a:r>
            <a:r>
              <a:rPr lang="ru-RU" sz="2200" dirty="0"/>
              <a:t>: Стихи, проза /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П.Г. Черных</a:t>
            </a:r>
            <a:r>
              <a:rPr lang="ru-RU" sz="2200" dirty="0"/>
              <a:t>. - Белгород.: Издательский дом </a:t>
            </a:r>
            <a:r>
              <a:rPr lang="ru-RU" sz="2200" dirty="0" smtClean="0"/>
              <a:t>«шаповалов</a:t>
            </a:r>
            <a:r>
              <a:rPr lang="ru-RU" sz="2200" dirty="0"/>
              <a:t>», 1997</a:t>
            </a:r>
            <a:r>
              <a:rPr lang="ru-RU" sz="2200" dirty="0" smtClean="0"/>
              <a:t>. - 128с</a:t>
            </a:r>
            <a:r>
              <a:rPr lang="ru-RU" sz="2200" dirty="0"/>
              <a:t>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844824"/>
            <a:ext cx="4330824" cy="501317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200" b="1" dirty="0">
                <a:latin typeface="+mj-lt"/>
                <a:ea typeface="+mj-ea"/>
                <a:cs typeface="+mj-cs"/>
              </a:rPr>
              <a:t>Основная тема творчества П. Г. Черных – родной край, его неброская красота и безграничная щедрость, он с десяти лет впитал в себя свежесть росных полей, шум дубрав, запах чабреца.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Стихи </a:t>
            </a:r>
            <a:r>
              <a:rPr lang="ru-RU" sz="2200" b="1" dirty="0">
                <a:latin typeface="+mj-lt"/>
                <a:ea typeface="+mj-ea"/>
                <a:cs typeface="+mj-cs"/>
              </a:rPr>
              <a:t>покоряют светлым песенным очарованием, задушевным юмором, раздумьями о простом русском человеке и его Великой многострадальной Родине. Читатель любого возраста определенно полюбит творчество замечательного мастера поэтической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строки</a:t>
            </a:r>
            <a:endParaRPr lang="ru-RU" sz="2200" b="1" dirty="0">
              <a:latin typeface="+mj-lt"/>
              <a:ea typeface="+mj-ea"/>
              <a:cs typeface="+mj-cs"/>
            </a:endParaRPr>
          </a:p>
          <a:p>
            <a:pPr algn="just"/>
            <a:endParaRPr lang="ru-RU" sz="2000" dirty="0"/>
          </a:p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20688"/>
            <a:ext cx="4129169" cy="5709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9425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476672"/>
            <a:ext cx="43364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Строки о любви</a:t>
            </a:r>
          </a:p>
        </p:txBody>
      </p:sp>
    </p:spTree>
    <p:extLst>
      <p:ext uri="{BB962C8B-B14F-4D97-AF65-F5344CB8AC3E}">
        <p14:creationId xmlns="" xmlns:p14="http://schemas.microsoft.com/office/powerpoint/2010/main" val="66621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4402832" cy="1162050"/>
          </a:xfrm>
        </p:spPr>
        <p:txBody>
          <a:bodyPr>
            <a:noAutofit/>
          </a:bodyPr>
          <a:lstStyle/>
          <a:p>
            <a:pPr algn="just"/>
            <a:r>
              <a:rPr lang="ru-RU" sz="2200" dirty="0"/>
              <a:t>Ш4Р6 Кагнер Ю. В. Строки</a:t>
            </a:r>
            <a:br>
              <a:rPr lang="ru-RU" sz="2200" dirty="0"/>
            </a:br>
            <a:r>
              <a:rPr lang="ru-RU" sz="2200" dirty="0"/>
              <a:t>К12 любви: стихи / Ю. В. Кагнер. – Белгород: изд-во Шаповалова, 2007.– с. 96.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988840"/>
            <a:ext cx="4474840" cy="4691063"/>
          </a:xfrm>
        </p:spPr>
        <p:txBody>
          <a:bodyPr/>
          <a:lstStyle/>
          <a:p>
            <a:pPr algn="just"/>
            <a:r>
              <a:rPr lang="ru-RU" sz="2200" b="1" dirty="0">
                <a:latin typeface="+mj-lt"/>
                <a:ea typeface="+mj-ea"/>
                <a:cs typeface="+mj-cs"/>
              </a:rPr>
              <a:t>Сборник Ю. Кагнера – о самом светлом чувстве – о любви. «Строки любви» автор посвящает самому близкому другу – своей любимой жене. Стихотворения в книге расположены в основном в хронологическом порядке, как писались, вернее, как выдыхались душою. В них – самые светлые чувства, которые испытал автор: радостные и счастливые, горькие и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печальные</a:t>
            </a:r>
            <a:endParaRPr lang="ru-RU" sz="2200" b="1" dirty="0">
              <a:latin typeface="+mj-lt"/>
              <a:ea typeface="+mj-ea"/>
              <a:cs typeface="+mj-cs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64703"/>
            <a:ext cx="3790545" cy="5149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2142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5"/>
            <a:ext cx="7777807" cy="472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0153" y="5682791"/>
            <a:ext cx="826463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 музей в Белгороде</a:t>
            </a:r>
          </a:p>
        </p:txBody>
      </p:sp>
    </p:spTree>
    <p:extLst>
      <p:ext uri="{BB962C8B-B14F-4D97-AF65-F5344CB8AC3E}">
        <p14:creationId xmlns="" xmlns:p14="http://schemas.microsoft.com/office/powerpoint/2010/main" val="332968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55" y="2370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5345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3050"/>
            <a:ext cx="4104456" cy="1355750"/>
          </a:xfrm>
        </p:spPr>
        <p:txBody>
          <a:bodyPr>
            <a:noAutofit/>
          </a:bodyPr>
          <a:lstStyle/>
          <a:p>
            <a:pPr algn="just"/>
            <a:r>
              <a:rPr lang="ru-RU" sz="2200" dirty="0"/>
              <a:t>Ш4Р6 Плетинский В. В. О любви </a:t>
            </a:r>
            <a:r>
              <a:rPr lang="ru-RU" sz="2200" dirty="0" smtClean="0"/>
              <a:t>П38 с</a:t>
            </a:r>
            <a:r>
              <a:rPr lang="ru-RU" sz="2200" dirty="0"/>
              <a:t> </a:t>
            </a:r>
            <a:r>
              <a:rPr lang="ru-RU" sz="2200" dirty="0" smtClean="0"/>
              <a:t>любовью</a:t>
            </a:r>
            <a:r>
              <a:rPr lang="ru-RU" sz="2200" dirty="0"/>
              <a:t>: лирика /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В</a:t>
            </a:r>
            <a:r>
              <a:rPr lang="ru-RU" sz="2200" dirty="0"/>
              <a:t>. В. Плетинский. – Белгород: КОНСТАНТА, 2008. – 32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844824"/>
            <a:ext cx="4114800" cy="46910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b="1" dirty="0">
                <a:latin typeface="+mj-lt"/>
                <a:ea typeface="+mj-ea"/>
                <a:cs typeface="+mj-cs"/>
              </a:rPr>
              <a:t>Это первый сборник стихов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В.Плетинского</a:t>
            </a:r>
            <a:r>
              <a:rPr lang="ru-RU" sz="2400" b="1" dirty="0">
                <a:latin typeface="+mj-lt"/>
                <a:ea typeface="+mj-ea"/>
                <a:cs typeface="+mj-cs"/>
              </a:rPr>
              <a:t>. В него вошли стихи, написанные с 1951 года, которые открываются непосредственным обращением к другу, к любимой. Эту книгу, как пишет сам автор, он посвящает «единственной Ладе на свете», своему вдохновению, ненаглядной женушке. Стихотворения чужды романтического высокомерия в отношении к женщине, они помогают нам лучше понять самих себя и это прекрасное чувство –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любовь</a:t>
            </a:r>
            <a:endParaRPr lang="ru-RU" sz="2400" b="1" dirty="0"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  <p:pic>
        <p:nvPicPr>
          <p:cNvPr id="6146" name="Picture 2" descr="D:\Алена\скан Еглевская\1 - 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83" t="1018" r="32471" b="31318"/>
          <a:stretch>
            <a:fillRect/>
          </a:stretch>
        </p:blipFill>
        <p:spPr bwMode="auto">
          <a:xfrm>
            <a:off x="4716016" y="764704"/>
            <a:ext cx="3600400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5117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http://picolove.ru/images/pictures/photos/605/resized_man-wonam-love-on-bitch.jpg"/>
          <p:cNvPicPr>
            <a:picLocks noChangeAspect="1" noChangeArrowheads="1"/>
          </p:cNvPicPr>
          <p:nvPr/>
        </p:nvPicPr>
        <p:blipFill>
          <a:blip r:embed="rId2" cstate="print"/>
          <a:srcRect b="5316"/>
          <a:stretch>
            <a:fillRect/>
          </a:stretch>
        </p:blipFill>
        <p:spPr bwMode="auto">
          <a:xfrm>
            <a:off x="179512" y="188640"/>
            <a:ext cx="4139952" cy="345638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572000" y="404664"/>
            <a:ext cx="4248472" cy="7709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«Любовь искали и боготворили!»</a:t>
            </a:r>
          </a:p>
          <a:p>
            <a:endParaRPr lang="ru-RU" sz="2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Любовь искали и боготворили!</a:t>
            </a:r>
            <a:b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Любовь теряли и не берегли!</a:t>
            </a:r>
            <a:b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«Любовь не существует», - люди говорили, 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А сами умирали от любви! 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Все кончено. 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И не вернуться вновь</a:t>
            </a:r>
            <a:b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Те встречи, что ждала и избегала,</a:t>
            </a:r>
            <a:b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Те мысли и та близость, что пугала,</a:t>
            </a:r>
            <a:b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И сладкие надежды на любовь.</a:t>
            </a:r>
          </a:p>
          <a:p>
            <a:pPr algn="r"/>
            <a:endParaRPr lang="ru-RU" sz="5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r"/>
            <a:endParaRPr lang="ru-RU" sz="5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r"/>
            <a:endParaRPr lang="ru-RU" sz="5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r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Жюли Вёрс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r"/>
            <a:endParaRPr lang="ru-RU" dirty="0" smtClean="0"/>
          </a:p>
          <a:p>
            <a:endParaRPr lang="ru-RU" dirty="0"/>
          </a:p>
        </p:txBody>
      </p:sp>
      <p:pic>
        <p:nvPicPr>
          <p:cNvPr id="47112" name="Picture 8" descr="http://www.imho24.ru/upload/altasib.review/005/005104bed0033662705239f8a3b4dcd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73624"/>
            <a:ext cx="4176464" cy="3384376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421462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4608512" cy="1162050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Ш4Р6 Игин </a:t>
            </a:r>
            <a:r>
              <a:rPr lang="ru-RU" sz="2200" dirty="0"/>
              <a:t>В.М. Россия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И26 начинается </a:t>
            </a:r>
            <a:r>
              <a:rPr lang="ru-RU" sz="2200" dirty="0"/>
              <a:t>с любви /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В.М</a:t>
            </a:r>
            <a:r>
              <a:rPr lang="ru-RU" sz="2200" dirty="0"/>
              <a:t>. Игин. – Белгород: КОНСТАНТА, 2013. – 188 с.</a:t>
            </a:r>
            <a:br>
              <a:rPr lang="ru-RU" sz="2200" dirty="0"/>
            </a:br>
            <a:endParaRPr lang="ru-RU" sz="2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412776"/>
            <a:ext cx="4644008" cy="4691063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>
                <a:latin typeface="+mj-lt"/>
                <a:ea typeface="+mj-ea"/>
                <a:cs typeface="+mj-cs"/>
              </a:rPr>
              <a:t>Новая книга Валерия Игина продолжает одну из главных тем в его творчестве – тему поэтического осмысления путей новой России. Любовь как чувство, в особенности присущее русскому человеку, утверждает поэт, является основой понятия, которое мы вкладываем в слово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Россия. Непростые отношения уже немолодого человека, рожденного в стране, где предпочтение отдавалось духовным ценностям, к новым реалиям после перестроечной России – таков лейтмотив новой книги Валерия Игина</a:t>
            </a:r>
            <a:endParaRPr lang="ru-RU" sz="2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4032448" cy="5544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0880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51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73932" y="5445224"/>
            <a:ext cx="57961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Любовь – это та самая ниточка, которая связывает две души.</a:t>
            </a:r>
          </a:p>
        </p:txBody>
      </p:sp>
    </p:spTree>
    <p:extLst>
      <p:ext uri="{BB962C8B-B14F-4D97-AF65-F5344CB8AC3E}">
        <p14:creationId xmlns="" xmlns:p14="http://schemas.microsoft.com/office/powerpoint/2010/main" val="6556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970784" cy="1162050"/>
          </a:xfrm>
        </p:spPr>
        <p:txBody>
          <a:bodyPr>
            <a:normAutofit/>
          </a:bodyPr>
          <a:lstStyle/>
          <a:p>
            <a:pPr algn="just"/>
            <a:r>
              <a:rPr lang="ru-RU" sz="2200" dirty="0" smtClean="0"/>
              <a:t>Ш4Р6 Игин </a:t>
            </a:r>
            <a:r>
              <a:rPr lang="ru-RU" sz="2200" dirty="0"/>
              <a:t>В.М. Лики любви / </a:t>
            </a:r>
            <a:r>
              <a:rPr lang="ru-RU" sz="2200" dirty="0" smtClean="0"/>
              <a:t>И26 В.М</a:t>
            </a:r>
            <a:r>
              <a:rPr lang="ru-RU" sz="2200" dirty="0"/>
              <a:t>. Игин – Белгород: Звонница, 2011. – 208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628800"/>
            <a:ext cx="3970784" cy="5229200"/>
          </a:xfrm>
        </p:spPr>
        <p:txBody>
          <a:bodyPr>
            <a:normAutofit/>
          </a:bodyPr>
          <a:lstStyle/>
          <a:p>
            <a:pPr algn="just"/>
            <a:r>
              <a:rPr lang="ru-RU" sz="2200" b="1" dirty="0" smtClean="0">
                <a:latin typeface="+mj-lt"/>
                <a:ea typeface="+mj-ea"/>
                <a:cs typeface="+mj-cs"/>
              </a:rPr>
              <a:t>В </a:t>
            </a:r>
            <a:r>
              <a:rPr lang="ru-RU" sz="2200" b="1" dirty="0">
                <a:latin typeface="+mj-lt"/>
                <a:ea typeface="+mj-ea"/>
                <a:cs typeface="+mj-cs"/>
              </a:rPr>
              <a:t>книгу «Лики любви» вошли стихи посвященные этому светлому чувству – любви. «Лики любви» Валерия Игина многогранны:- это строки о любви –  полнокровной  и целомудренной, вобравшей  в себя все оттенки нежности; любви мужчины и женщины, которая способна «объять» весь мир, делая  его прекрасным, а существование человека осмысленным. Тема любви прекрасна и вечна, неповторима и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божественна</a:t>
            </a:r>
            <a:endParaRPr lang="ru-RU" sz="2200" b="1" dirty="0"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3950550" cy="5352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6498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3312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608512" cy="1344706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Ш4Р6 Черкесов </a:t>
            </a:r>
            <a:r>
              <a:rPr lang="ru-RU" sz="2200" dirty="0"/>
              <a:t>В. Н. Люблю!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Ч-48 Стихи </a:t>
            </a:r>
            <a:r>
              <a:rPr lang="ru-RU" sz="2200" dirty="0"/>
              <a:t>/ В.Н.Черкесов. – Белгород: «Везелица», 1993. – 128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628800"/>
            <a:ext cx="4680520" cy="5229200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>
                <a:latin typeface="+mj-lt"/>
                <a:ea typeface="+mj-ea"/>
                <a:cs typeface="+mj-cs"/>
              </a:rPr>
              <a:t>Новый сборник Валерия Черкесова – о самом светлом чувстве – о любви. Первые стихи книги написаны еще юным, семнадцатилетним поэтом, последние – в зрелом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возрасте. Стихи </a:t>
            </a:r>
            <a:r>
              <a:rPr lang="ru-RU" sz="2200" b="1" dirty="0">
                <a:latin typeface="+mj-lt"/>
                <a:ea typeface="+mj-ea"/>
                <a:cs typeface="+mj-cs"/>
              </a:rPr>
              <a:t>в сборнике расположены в основном в хронологическом порядке, как писались, вернее, как выдыхались душою. Наверное, не все они равноценны.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Поэт </a:t>
            </a:r>
            <a:r>
              <a:rPr lang="ru-RU" sz="2200" b="1" dirty="0">
                <a:latin typeface="+mj-lt"/>
                <a:ea typeface="+mj-ea"/>
                <a:cs typeface="+mj-cs"/>
              </a:rPr>
              <a:t>надеется, что прочитав его стихи читатель, как бы проживет его жизнь, а может в какой-то мере и свою.  Жизнь – есть Любовь. Это вечная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истинна</a:t>
            </a:r>
            <a:endParaRPr lang="ru-RU" sz="2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47"/>
          <a:stretch/>
        </p:blipFill>
        <p:spPr bwMode="auto">
          <a:xfrm>
            <a:off x="5076056" y="980728"/>
            <a:ext cx="3672407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9290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149"/>
          <a:stretch>
            <a:fillRect/>
          </a:stretch>
        </p:blipFill>
        <p:spPr bwMode="auto">
          <a:xfrm>
            <a:off x="179512" y="0"/>
            <a:ext cx="3095328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131840" y="332656"/>
            <a:ext cx="5832648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«Мне хочется быть лучшей» </a:t>
            </a:r>
          </a:p>
          <a:p>
            <a:pPr lvl="0" algn="ctr">
              <a:spcBef>
                <a:spcPct val="0"/>
              </a:spcBef>
            </a:pPr>
            <a:endParaRPr lang="ru-RU" sz="2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lvl="0">
              <a:spcBef>
                <a:spcPct val="0"/>
              </a:spcBef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Мне хочется быть лучшей – для тебя.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Быть самой ласковой, тобою быть любимой,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Чтоб чувствовать, что я тебе нужна.</a:t>
            </a:r>
            <a:b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Не просто так «нужна» – Необходима!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Мне хочется тебе тепло дарить,</a:t>
            </a:r>
            <a:b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Чтоб, глядя на меня, гордился мною.</a:t>
            </a:r>
            <a:b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Мне хочется твоей любимой быть.</a:t>
            </a:r>
            <a:b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Не просто «быть твоей», а быть с тобою.</a:t>
            </a:r>
            <a:b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Мне хочется всегда с тобою быть,</a:t>
            </a:r>
            <a:b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Чтоб никогда надолго не прощаться, </a:t>
            </a:r>
            <a:b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Чтоб даже если надо уходить,</a:t>
            </a:r>
            <a:b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Не просто уходить, а возвращаться.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5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5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5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Екатерина  Федорова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758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176464" cy="1162050"/>
          </a:xfrm>
        </p:spPr>
        <p:txBody>
          <a:bodyPr>
            <a:noAutofit/>
          </a:bodyPr>
          <a:lstStyle/>
          <a:p>
            <a:pPr algn="just"/>
            <a:r>
              <a:rPr lang="ru-RU" sz="2200" dirty="0"/>
              <a:t>Лыков П.А. Посвящения / П.А</a:t>
            </a:r>
            <a:r>
              <a:rPr lang="ru-RU" sz="2200" dirty="0" smtClean="0"/>
              <a:t>. Лыков</a:t>
            </a:r>
            <a:r>
              <a:rPr lang="ru-RU" sz="2200" dirty="0"/>
              <a:t>. – Белгород: Крестьянское дело, 2003. – 136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700808"/>
            <a:ext cx="4258816" cy="515719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600" b="1" dirty="0">
                <a:latin typeface="+mj-lt"/>
                <a:ea typeface="+mj-ea"/>
                <a:cs typeface="+mj-cs"/>
              </a:rPr>
              <a:t>Книга Павла Лыкова «Посвящения» посвящена друзьям и близким , с кем когда-то учился и работал, с кем живет и общается с по сей день, среди которых преподаватели БелГСХА, жители посёлка Майский, ветераны ВОВ и обычные люди. Пусть стихи </a:t>
            </a:r>
            <a:r>
              <a:rPr lang="ru-RU" sz="2600" b="1" dirty="0" smtClean="0">
                <a:latin typeface="+mj-lt"/>
                <a:ea typeface="+mj-ea"/>
                <a:cs typeface="+mj-cs"/>
              </a:rPr>
              <a:t>П</a:t>
            </a:r>
            <a:r>
              <a:rPr lang="ru-RU" sz="2600" b="1" dirty="0">
                <a:latin typeface="+mj-lt"/>
                <a:ea typeface="+mj-ea"/>
                <a:cs typeface="+mj-cs"/>
              </a:rPr>
              <a:t>. Лыкова и не профессиональные, зато они – искренние звуки его души, написаны с любовью и уважением к людям. Это раздумья автора о смысле жизни, о счастье, о любви. Они глубоки по мысли, оригинальны, своеобразны по </a:t>
            </a:r>
            <a:r>
              <a:rPr lang="ru-RU" sz="2600" b="1" dirty="0" smtClean="0">
                <a:latin typeface="+mj-lt"/>
                <a:ea typeface="+mj-ea"/>
                <a:cs typeface="+mj-cs"/>
              </a:rPr>
              <a:t>форме</a:t>
            </a:r>
            <a:endParaRPr lang="ru-RU" sz="2600" b="1" dirty="0">
              <a:latin typeface="+mj-lt"/>
              <a:ea typeface="+mj-ea"/>
              <a:cs typeface="+mj-cs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029805" cy="5761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1776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1227061"/>
            <a:ext cx="424847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Поэзия - это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то, что создано человеком, его мыслью, чувством, воображением. Древние греки  называли поэзией искусство человеческой речи вообще, имея в виду прозу и стихи, театральную декламацию, философский спор или поздравление другу. В наше время сложилось представление о поэзии как о чем-то возвышенном, красивом, необычном. В самом деле: любить, читать, писать стихи может лишь, тот в чьей душе живет поэтическое начало, умение понимать условный, воображаемый мир поэтических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90988" y="332656"/>
            <a:ext cx="168668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Поэзия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953"/>
          <a:stretch/>
        </p:blipFill>
        <p:spPr bwMode="auto">
          <a:xfrm>
            <a:off x="125551" y="4077072"/>
            <a:ext cx="4392604" cy="265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1" y="1051623"/>
            <a:ext cx="4389004" cy="283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2030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6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460" y="4962216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Любовь – это когда весь мир не может заменить тебе любимого человека, а любимый может заменить тебе весь мир…</a:t>
            </a:r>
          </a:p>
        </p:txBody>
      </p:sp>
    </p:spTree>
    <p:extLst>
      <p:ext uri="{BB962C8B-B14F-4D97-AF65-F5344CB8AC3E}">
        <p14:creationId xmlns="" xmlns:p14="http://schemas.microsoft.com/office/powerpoint/2010/main" val="172567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392488" cy="1628800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Ш4Р6 Лиманский </a:t>
            </a:r>
            <a:r>
              <a:rPr lang="ru-RU" sz="2200" dirty="0"/>
              <a:t>В.И.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Л58 «Заброшенный </a:t>
            </a:r>
            <a:r>
              <a:rPr lang="ru-RU" sz="2200" dirty="0"/>
              <a:t>сад»: стихотворения / В.И. Лиманский. – Белгород: Белгородская обл. типография, 2007. -140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988840"/>
            <a:ext cx="4464496" cy="4281339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>
                <a:latin typeface="+mj-lt"/>
                <a:ea typeface="+mj-ea"/>
                <a:cs typeface="+mj-cs"/>
              </a:rPr>
              <a:t>Первый сборник стихов В. Лиманского «Поздние цветы» вышел в 1995 году в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Белгороде. Вторая </a:t>
            </a:r>
            <a:r>
              <a:rPr lang="ru-RU" sz="2200" b="1" dirty="0">
                <a:latin typeface="+mj-lt"/>
                <a:ea typeface="+mj-ea"/>
                <a:cs typeface="+mj-cs"/>
              </a:rPr>
              <a:t>книга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«</a:t>
            </a:r>
            <a:r>
              <a:rPr lang="ru-RU" sz="2200" b="1" dirty="0">
                <a:latin typeface="+mj-lt"/>
                <a:ea typeface="+mj-ea"/>
                <a:cs typeface="+mj-cs"/>
              </a:rPr>
              <a:t>Отдаленная гроза» – размышления автора о сегодняшнем дне, о детстве. Стихи о природе и любви. Книга понятна и интересна для любой категории читателей. «Заброшенный сад» – третья книга стихов Василия Лиманского. Поэт через творчество пытается рассказать людям о том, что искренне волнует, огорчает и радует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его</a:t>
            </a:r>
            <a:endParaRPr lang="ru-RU" sz="2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3888432" cy="5361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4795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0946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186808" cy="1427758"/>
          </a:xfrm>
        </p:spPr>
        <p:txBody>
          <a:bodyPr>
            <a:noAutofit/>
          </a:bodyPr>
          <a:lstStyle/>
          <a:p>
            <a:pPr algn="just"/>
            <a:r>
              <a:rPr lang="ru-RU" sz="2200" dirty="0"/>
              <a:t>Ш4Р6 Бычкова Г. Н. Я доверяю</a:t>
            </a:r>
            <a:br>
              <a:rPr lang="ru-RU" sz="2200" dirty="0"/>
            </a:br>
            <a:r>
              <a:rPr lang="ru-RU" sz="2200" dirty="0" smtClean="0"/>
              <a:t>Б95   </a:t>
            </a:r>
            <a:r>
              <a:rPr lang="ru-RU" sz="2200" dirty="0"/>
              <a:t>звенящему ветру…: стихи / </a:t>
            </a:r>
            <a:r>
              <a:rPr lang="ru-RU" sz="2200" dirty="0" smtClean="0"/>
              <a:t>Г</a:t>
            </a:r>
            <a:r>
              <a:rPr lang="ru-RU" sz="2200" dirty="0"/>
              <a:t>. Н. Бычкова. – Белгород: Везелица, 1993. – 72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844824"/>
            <a:ext cx="4186808" cy="469106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200" b="1" dirty="0">
                <a:latin typeface="+mj-lt"/>
                <a:ea typeface="+mj-ea"/>
                <a:cs typeface="+mj-cs"/>
              </a:rPr>
              <a:t>Первая книга стихов Галины Бычковой – результат её многолетней работы. Особое место в её стихах занимает тема любви, верности, памяти, чистоты человеческих отношений. Лучшие стихи Г. Бычковой – о любви, о счастье материнства. В них – тревога за судьбу родных людей, за будущее земли. Лирические картины русской природы проникнуты мыслью – сберечь и сохранить для потомков красоту окружающего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мира</a:t>
            </a:r>
            <a:endParaRPr lang="ru-RU" sz="2200" b="1" dirty="0">
              <a:latin typeface="+mj-lt"/>
              <a:ea typeface="+mj-ea"/>
              <a:cs typeface="+mj-cs"/>
            </a:endParaRPr>
          </a:p>
          <a:p>
            <a:pPr algn="just"/>
            <a:endParaRPr lang="ru-RU" dirty="0"/>
          </a:p>
        </p:txBody>
      </p:sp>
      <p:pic>
        <p:nvPicPr>
          <p:cNvPr id="7170" name="Picture 2" descr="D:\Алена\скан Еглевская\1 - 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53" r="37467" b="36239"/>
          <a:stretch>
            <a:fillRect/>
          </a:stretch>
        </p:blipFill>
        <p:spPr bwMode="auto">
          <a:xfrm>
            <a:off x="4860032" y="836712"/>
            <a:ext cx="3672408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4226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1651" y="2996952"/>
            <a:ext cx="746069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По дорогам войны шли мои </a:t>
            </a:r>
            <a:endParaRPr lang="ru-RU" sz="5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земляки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130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80728"/>
            <a:ext cx="4392488" cy="1008112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Зуев К.Н. «Во славу Великой Родины»: сборник стихотворений/К.Н. Зуев; сост. О.А. Решетникова, Белгородская областная типография, 2014. – </a:t>
            </a:r>
            <a:br>
              <a:rPr lang="ru-RU" sz="2200" dirty="0" smtClean="0"/>
            </a:br>
            <a:r>
              <a:rPr lang="ru-RU" sz="2200" dirty="0" smtClean="0"/>
              <a:t>68 с. </a:t>
            </a:r>
            <a:endParaRPr lang="ru-RU" sz="2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166937"/>
            <a:ext cx="4464496" cy="4691063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 smtClean="0">
                <a:latin typeface="+mj-lt"/>
                <a:ea typeface="+mj-ea"/>
                <a:cs typeface="+mj-cs"/>
              </a:rPr>
              <a:t>В этот сборник включены стихотворения о героях и героических подвигах защитников Отечества, о ветеранах войны и труда, о детях военной поры, о патриотах, готовых отдать все во славу любимой Родины. Все меньше и меньше остается среди нас тех, кто нес и водрузил Знамя Победы над поверженным Берлином, тех кто защитил и вынянчил нашу великую любимую Родину. Именно об этом стихи Константина Николаевича</a:t>
            </a:r>
            <a:endParaRPr lang="ru-RU" sz="2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F:\17.04.2015\CCF17042015_0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6915" b="33566"/>
          <a:stretch>
            <a:fillRect/>
          </a:stretch>
        </p:blipFill>
        <p:spPr bwMode="auto">
          <a:xfrm>
            <a:off x="4932040" y="692696"/>
            <a:ext cx="3744276" cy="547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1649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4536504" cy="1162050"/>
          </a:xfrm>
        </p:spPr>
        <p:txBody>
          <a:bodyPr>
            <a:noAutofit/>
          </a:bodyPr>
          <a:lstStyle/>
          <a:p>
            <a:pPr algn="just"/>
            <a:r>
              <a:rPr lang="ru-RU" sz="2200" dirty="0"/>
              <a:t>Ш4Р6 Лыков </a:t>
            </a:r>
            <a:r>
              <a:rPr lang="ru-RU" sz="2200" dirty="0" smtClean="0"/>
              <a:t>П.А</a:t>
            </a:r>
            <a:r>
              <a:rPr lang="ru-RU" sz="2200" dirty="0"/>
              <a:t>. Память о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Л88 войне/ П.А</a:t>
            </a:r>
            <a:r>
              <a:rPr lang="ru-RU" sz="2200" dirty="0"/>
              <a:t>. Лыков. – Белгород: Крестьянское дело, 2003. – 24 с.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772816"/>
            <a:ext cx="4536504" cy="508518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200" b="1" dirty="0">
                <a:latin typeface="+mj-lt"/>
                <a:ea typeface="+mj-ea"/>
                <a:cs typeface="+mj-cs"/>
              </a:rPr>
              <a:t>Павел Лыков увлекался литературным словом со школьных лет. Печатался в районных, областных и других изданиях. Первую книгу стихов «С добротой» выпустил в 1998 году в издательстве «Крестьянское дело», вторую «Посвящение» и данную там же — в 2003 году. Четвёртая книга стихов вышла в издательстве БелГСХА в 2005 году — «Что вижу, то пою». В данной книге опубликованы пять небольших рассказов из жизни самого автора во времена Великой Отечественной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войны</a:t>
            </a:r>
            <a:endParaRPr lang="ru-RU" sz="2200" b="1" dirty="0"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4303713" cy="5744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9541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6537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4392488" cy="1499766"/>
          </a:xfrm>
        </p:spPr>
        <p:txBody>
          <a:bodyPr>
            <a:noAutofit/>
          </a:bodyPr>
          <a:lstStyle/>
          <a:p>
            <a:pPr algn="just"/>
            <a:r>
              <a:rPr lang="ru-RU" sz="2200" dirty="0"/>
              <a:t>Ш4Р6 Черкесов В. Н. Камни</a:t>
            </a:r>
            <a:br>
              <a:rPr lang="ru-RU" sz="2200" dirty="0"/>
            </a:br>
            <a:r>
              <a:rPr lang="ru-RU" sz="2200" dirty="0"/>
              <a:t> Ч48 заговорили: поэтический репортаж / В. Н. Черкесов. – Белгород: изд. дом «В. Шаповалов», 2000. – 24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348880"/>
            <a:ext cx="4464496" cy="420933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b="1" dirty="0">
                <a:latin typeface="+mj-lt"/>
                <a:ea typeface="+mj-ea"/>
                <a:cs typeface="+mj-cs"/>
              </a:rPr>
              <a:t>Это десятая книга Валерия Черкесова. Взволнованный рассказ в прозе и стихах посвящён третьему ратному полю России – Прохоровскому, - его героическому прошлому и мирному настоящему. На каждом развороте книги имеются черно-белые фотографии. В книге отражены судьбы поколения советских людей, чьё детство было опалено Великой Отечественной войной. Это стихи о любви, верности и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долге</a:t>
            </a:r>
            <a:endParaRPr lang="ru-RU" sz="2400" b="1" dirty="0"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  <p:pic>
        <p:nvPicPr>
          <p:cNvPr id="29697" name="Picture 1" descr="\\10.1.1.7\common\Управление библиотечно-информационных ресурсов\скан Света\1 - 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90" t="1018" r="37512" b="32548"/>
          <a:stretch>
            <a:fillRect/>
          </a:stretch>
        </p:blipFill>
        <p:spPr bwMode="auto">
          <a:xfrm>
            <a:off x="4857752" y="714356"/>
            <a:ext cx="3786214" cy="5305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0027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827998"/>
            <a:ext cx="475252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«Настоящая поэзия ничего не говорит, она только указывает возможности. Открывает все двери. Ты можешь открыть любую,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</a:t>
            </a:r>
          </a:p>
          <a:p>
            <a:pPr algn="just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подходит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Джим Моррисон</a:t>
            </a:r>
            <a:endParaRPr lang="ru-RU" sz="3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48379"/>
            <a:ext cx="3672408" cy="4545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861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1294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4186808" cy="1162050"/>
          </a:xfrm>
        </p:spPr>
        <p:txBody>
          <a:bodyPr>
            <a:noAutofit/>
          </a:bodyPr>
          <a:lstStyle/>
          <a:p>
            <a:pPr algn="just"/>
            <a:r>
              <a:rPr lang="ru-RU" sz="2200" dirty="0"/>
              <a:t>Ш4Р6 Кривцов </a:t>
            </a:r>
            <a:r>
              <a:rPr lang="ru-RU" sz="2200" dirty="0" smtClean="0"/>
              <a:t>А.З</a:t>
            </a:r>
            <a:r>
              <a:rPr lang="ru-RU" sz="2200" dirty="0"/>
              <a:t>. Война и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К82 цветы: </a:t>
            </a:r>
            <a:r>
              <a:rPr lang="ru-RU" sz="2200" dirty="0"/>
              <a:t>стихи / </a:t>
            </a:r>
            <a:r>
              <a:rPr lang="ru-RU" sz="2200" dirty="0" smtClean="0"/>
              <a:t>А.З</a:t>
            </a:r>
            <a:r>
              <a:rPr lang="ru-RU" sz="2200" dirty="0"/>
              <a:t>. Кривцов. – Белгород: Везелица, 1992. – 56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988840"/>
            <a:ext cx="4186808" cy="4691063"/>
          </a:xfrm>
        </p:spPr>
        <p:txBody>
          <a:bodyPr>
            <a:normAutofit/>
          </a:bodyPr>
          <a:lstStyle/>
          <a:p>
            <a:pPr algn="just"/>
            <a:r>
              <a:rPr lang="ru-RU" sz="2200" b="1" dirty="0">
                <a:latin typeface="+mj-lt"/>
                <a:ea typeface="+mj-ea"/>
                <a:cs typeface="+mj-cs"/>
              </a:rPr>
              <a:t>«Война и цветы» - первая книга стихов поэта–фронтовика. Она хоть и небольшая по объёму, но даёт цельное представление о многогранном поэтическом творчестве Алексея Кривцова. Искренние, правдивые стихи Алексея Кривцова о крепкой солдатской дружбе, о жестоких боях за свободу родной земли, о милой сердцу русской природе, о любви и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верности</a:t>
            </a:r>
            <a:endParaRPr lang="ru-RU" sz="2200" b="1" dirty="0"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  <p:pic>
        <p:nvPicPr>
          <p:cNvPr id="27649" name="Picture 1" descr="\\10.1.1.7\common\Управление библиотечно-информационных ресурсов\скан Света\1 - 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55" t="1018" r="35916" b="33778"/>
          <a:stretch>
            <a:fillRect/>
          </a:stretch>
        </p:blipFill>
        <p:spPr bwMode="auto">
          <a:xfrm>
            <a:off x="4788024" y="692696"/>
            <a:ext cx="3528392" cy="5256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4761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3473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4392488" cy="1162050"/>
          </a:xfrm>
        </p:spPr>
        <p:txBody>
          <a:bodyPr>
            <a:noAutofit/>
          </a:bodyPr>
          <a:lstStyle/>
          <a:p>
            <a:pPr algn="just"/>
            <a:r>
              <a:rPr lang="ru-RU" sz="2200" dirty="0"/>
              <a:t>Ш4Р6 Олейников </a:t>
            </a:r>
            <a:r>
              <a:rPr lang="ru-RU" sz="2200" dirty="0" smtClean="0"/>
              <a:t>В.С</a:t>
            </a:r>
            <a:r>
              <a:rPr lang="ru-RU" sz="2200" dirty="0"/>
              <a:t>. </a:t>
            </a:r>
            <a:r>
              <a:rPr lang="ru-RU" sz="2200" dirty="0" smtClean="0"/>
              <a:t>Горькие</a:t>
            </a:r>
            <a:br>
              <a:rPr lang="ru-RU" sz="2200" dirty="0" smtClean="0"/>
            </a:br>
            <a:r>
              <a:rPr lang="ru-RU" sz="2200" dirty="0" smtClean="0"/>
              <a:t>О53 </a:t>
            </a:r>
            <a:r>
              <a:rPr lang="ru-RU" sz="2200" dirty="0"/>
              <a:t>осколки: стихи / </a:t>
            </a:r>
            <a:r>
              <a:rPr lang="ru-RU" sz="2200" dirty="0" smtClean="0"/>
              <a:t>В.С</a:t>
            </a:r>
            <a:r>
              <a:rPr lang="ru-RU" sz="2200" dirty="0"/>
              <a:t>. Олейников. – Белгород: Везелица, 1993. – 120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132856"/>
            <a:ext cx="4536504" cy="446449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b="1" dirty="0">
                <a:latin typeface="+mj-lt"/>
                <a:ea typeface="+mj-ea"/>
                <a:cs typeface="+mj-cs"/>
              </a:rPr>
              <a:t>Особый пик в выходе стихотворений белгородского поэта Виктора Олейникова к читателям пришёлся на годы непосредственной работы офицера в редакциях газет. Вторая книга стихов и поэм «Горькие осколки» посвящена жизни современной армии, любви к родным просторам, возрождению духовности. Вместе со сборником «Полевые погоны» данная книга является как бы итогом 40-летней любви автора к поэтической музе. Поэт не чуждается экспериментов с ритмами и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рифмами</a:t>
            </a:r>
            <a:endParaRPr lang="ru-RU" sz="2400" b="1" dirty="0"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  <p:pic>
        <p:nvPicPr>
          <p:cNvPr id="8194" name="Picture 2" descr="D:\Алена\скан Еглевская\1 - 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2352" b="32209"/>
          <a:stretch>
            <a:fillRect/>
          </a:stretch>
        </p:blipFill>
        <p:spPr bwMode="auto">
          <a:xfrm>
            <a:off x="4932040" y="836712"/>
            <a:ext cx="3672408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3463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1569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4176464" cy="1162050"/>
          </a:xfrm>
        </p:spPr>
        <p:txBody>
          <a:bodyPr>
            <a:noAutofit/>
          </a:bodyPr>
          <a:lstStyle/>
          <a:p>
            <a:pPr algn="just"/>
            <a:r>
              <a:rPr lang="ru-RU" sz="2200" dirty="0"/>
              <a:t>Ш4Р6 Остапчук </a:t>
            </a:r>
            <a:r>
              <a:rPr lang="ru-RU" sz="2200" dirty="0" smtClean="0"/>
              <a:t>О.Р</a:t>
            </a:r>
            <a:r>
              <a:rPr lang="ru-RU" sz="2200" dirty="0"/>
              <a:t>. Фиалки той</a:t>
            </a:r>
            <a:br>
              <a:rPr lang="ru-RU" sz="2200" dirty="0"/>
            </a:br>
            <a:r>
              <a:rPr lang="ru-RU" sz="2200" dirty="0" smtClean="0"/>
              <a:t>О76    </a:t>
            </a:r>
            <a:r>
              <a:rPr lang="ru-RU" sz="2200" dirty="0"/>
              <a:t>весны: стихи, рассказы / </a:t>
            </a:r>
            <a:r>
              <a:rPr lang="ru-RU" sz="2200" dirty="0" smtClean="0"/>
              <a:t>О.Р</a:t>
            </a:r>
            <a:r>
              <a:rPr lang="ru-RU" sz="2200" dirty="0"/>
              <a:t>. Остапчук. – Белгород: Россиянка, 1997. – 200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916832"/>
            <a:ext cx="4258816" cy="46910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b="1" dirty="0">
                <a:latin typeface="+mj-lt"/>
                <a:ea typeface="+mj-ea"/>
                <a:cs typeface="+mj-cs"/>
              </a:rPr>
              <a:t>«Фиалки той весны» – третья книга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Ольги Остапчук</a:t>
            </a:r>
            <a:r>
              <a:rPr lang="ru-RU" sz="2400" b="1" dirty="0">
                <a:latin typeface="+mj-lt"/>
                <a:ea typeface="+mj-ea"/>
                <a:cs typeface="+mj-cs"/>
              </a:rPr>
              <a:t>. Как и в первых двух – «Заметает снежинками душу…» и «Голубой букет» – автор в стихах, рассказах и лирических новеллах пишет о бедах, что принесла война, о человеческой доброте, о любви, о природе. Как пишет автор, рассказ «Фиалки той весны…» дорог ей, так как в нём отражены дни молодости писательницы, упомянуты её мама и отчий дом. В данной книге цветёт первая сильнейшая девичья любовь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Ольги Остапчук</a:t>
            </a:r>
            <a:endParaRPr lang="ru-RU" sz="2400" b="1" dirty="0">
              <a:latin typeface="+mj-lt"/>
              <a:ea typeface="+mj-ea"/>
              <a:cs typeface="+mj-cs"/>
            </a:endParaRPr>
          </a:p>
          <a:p>
            <a:pPr algn="just"/>
            <a:endParaRPr lang="ru-RU" dirty="0"/>
          </a:p>
        </p:txBody>
      </p:sp>
      <p:pic>
        <p:nvPicPr>
          <p:cNvPr id="9218" name="Picture 2" descr="D:\Алена\скан Еглевская\1 - 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30" r="32352" b="32548"/>
          <a:stretch>
            <a:fillRect/>
          </a:stretch>
        </p:blipFill>
        <p:spPr bwMode="auto">
          <a:xfrm>
            <a:off x="4929190" y="642918"/>
            <a:ext cx="3745556" cy="5450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71483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3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43494" y="2780928"/>
            <a:ext cx="69140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Люблю тебя, моя Россия!</a:t>
            </a:r>
          </a:p>
        </p:txBody>
      </p:sp>
    </p:spTree>
    <p:extLst>
      <p:ext uri="{BB962C8B-B14F-4D97-AF65-F5344CB8AC3E}">
        <p14:creationId xmlns="" xmlns:p14="http://schemas.microsoft.com/office/powerpoint/2010/main" val="346687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4392488" cy="1008112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Ш4Р6 Игин </a:t>
            </a:r>
            <a:r>
              <a:rPr lang="ru-RU" sz="2200" dirty="0"/>
              <a:t>В.М. Наедине с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И26 Россией </a:t>
            </a:r>
            <a:r>
              <a:rPr lang="ru-RU" sz="2200" dirty="0"/>
              <a:t>/ В.М</a:t>
            </a:r>
            <a:r>
              <a:rPr lang="ru-RU" sz="2200" dirty="0" smtClean="0"/>
              <a:t>. Игин</a:t>
            </a:r>
            <a:r>
              <a:rPr lang="ru-RU" sz="2200" dirty="0"/>
              <a:t>. – Белгород: Звонница, 2012. –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224 </a:t>
            </a:r>
            <a:r>
              <a:rPr lang="ru-RU" sz="2200" dirty="0"/>
              <a:t>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340768"/>
            <a:ext cx="4464496" cy="5517232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  <a:p>
            <a:pPr algn="just"/>
            <a:r>
              <a:rPr lang="ru-RU" sz="2400" b="1" dirty="0">
                <a:latin typeface="+mj-lt"/>
                <a:ea typeface="+mj-ea"/>
                <a:cs typeface="+mj-cs"/>
              </a:rPr>
              <a:t>Новая книга стихов Валерия Игина «Наедине с Россией» это сокровенный диалог поэта и его Родины – России. Автор глубоко и искренне переживает нынешнее состояние страны, ее боли, нужду и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растерянность. Размышляет </a:t>
            </a:r>
            <a:r>
              <a:rPr lang="ru-RU" sz="2400" b="1" dirty="0">
                <a:latin typeface="+mj-lt"/>
                <a:ea typeface="+mj-ea"/>
                <a:cs typeface="+mj-cs"/>
              </a:rPr>
              <a:t>на страницах книги о судьбе страны и ее народа, обеспокоен будущим своей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Родины. Давняя </a:t>
            </a:r>
            <a:r>
              <a:rPr lang="ru-RU" sz="2400" b="1" dirty="0">
                <a:latin typeface="+mj-lt"/>
                <a:ea typeface="+mj-ea"/>
                <a:cs typeface="+mj-cs"/>
              </a:rPr>
              <a:t>истина – легко любить Родину, когда она велика и богата, труднее, когда она оскорблена и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унижена. В. Игин приглашает </a:t>
            </a:r>
            <a:r>
              <a:rPr lang="ru-RU" sz="2400" b="1" dirty="0">
                <a:latin typeface="+mj-lt"/>
                <a:ea typeface="+mj-ea"/>
                <a:cs typeface="+mj-cs"/>
              </a:rPr>
              <a:t>читателя вместе с ним поразмышлять о судьбе страны и ее многострадального народа. Поэт призывает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читателя быть </a:t>
            </a:r>
            <a:r>
              <a:rPr lang="ru-RU" sz="2400" b="1" dirty="0">
                <a:latin typeface="+mj-lt"/>
                <a:ea typeface="+mj-ea"/>
                <a:cs typeface="+mj-cs"/>
              </a:rPr>
              <a:t>защитником и хранителем своего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Отечества</a:t>
            </a:r>
            <a:endParaRPr lang="ru-RU" sz="2400" b="1" dirty="0">
              <a:latin typeface="+mj-lt"/>
              <a:ea typeface="+mj-ea"/>
              <a:cs typeface="+mj-cs"/>
            </a:endParaRPr>
          </a:p>
          <a:p>
            <a:endParaRPr lang="ru-RU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3840813" cy="5352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1444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3166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4114800" cy="1162050"/>
          </a:xfrm>
        </p:spPr>
        <p:txBody>
          <a:bodyPr>
            <a:noAutofit/>
          </a:bodyPr>
          <a:lstStyle/>
          <a:p>
            <a:pPr algn="just"/>
            <a:r>
              <a:rPr lang="ru-RU" sz="2200" dirty="0"/>
              <a:t>Ш4Р6 Яровой Я. Т. Я с тобой, </a:t>
            </a:r>
            <a:r>
              <a:rPr lang="ru-RU" sz="2200" dirty="0" smtClean="0"/>
              <a:t>Я76 моя</a:t>
            </a:r>
            <a:r>
              <a:rPr lang="ru-RU" sz="2200" dirty="0"/>
              <a:t> </a:t>
            </a:r>
            <a:r>
              <a:rPr lang="ru-RU" sz="2200" dirty="0" smtClean="0"/>
              <a:t>Россия</a:t>
            </a:r>
            <a:r>
              <a:rPr lang="ru-RU" sz="2200" dirty="0"/>
              <a:t>: стихи /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Я</a:t>
            </a:r>
            <a:r>
              <a:rPr lang="ru-RU" sz="2200" dirty="0"/>
              <a:t>. Т. Яровой. – Белгород: изд. дом «В. Шаповалов», 2000. –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48 </a:t>
            </a:r>
            <a:r>
              <a:rPr lang="ru-RU" sz="2200" dirty="0"/>
              <a:t>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844824"/>
            <a:ext cx="4186808" cy="469106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200" b="1" dirty="0">
                <a:latin typeface="+mj-lt"/>
                <a:ea typeface="+mj-ea"/>
                <a:cs typeface="+mj-cs"/>
              </a:rPr>
              <a:t>Книга разбита на несколько разделов, один из которых посвящен годам войны. В этот сборник также вошли стихи о родной для поэта Белгородчине, о связи времен и поколений, о детстве, опаленном войной, о мужской дружбе, о верности, о любви. Раскрывая биографию своего поколения, поэт размышляет о времени, о высокой миссии человека – творца новой жизни, землепашца, покорителя космоса,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первопроходца</a:t>
            </a:r>
            <a:endParaRPr lang="ru-RU" sz="2200" b="1" dirty="0"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  <p:pic>
        <p:nvPicPr>
          <p:cNvPr id="10242" name="Picture 2" descr="D:\Алена\скан Еглевская\1 - 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14" r="35780" b="33778"/>
          <a:stretch>
            <a:fillRect/>
          </a:stretch>
        </p:blipFill>
        <p:spPr bwMode="auto">
          <a:xfrm>
            <a:off x="4932040" y="836712"/>
            <a:ext cx="3672408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82147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221088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Члены Белгородского отделения Союза Писателей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816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3" y="476672"/>
            <a:ext cx="56108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Сердцем услышим…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930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4392488" cy="1162050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Ш4Р6 Чиченкова </a:t>
            </a:r>
            <a:r>
              <a:rPr lang="ru-RU" sz="2200" dirty="0"/>
              <a:t>С.Н. Сколько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Ч-72 лет</a:t>
            </a:r>
            <a:r>
              <a:rPr lang="ru-RU" sz="2200" dirty="0"/>
              <a:t>, </a:t>
            </a:r>
            <a:r>
              <a:rPr lang="ru-RU" sz="2200" dirty="0" smtClean="0"/>
              <a:t>сколько </a:t>
            </a:r>
            <a:r>
              <a:rPr lang="ru-RU" sz="2200" dirty="0"/>
              <a:t>зим… / С.Н. Чиченкова. –Белгород: Изд-во «КОНСТАНТА», 2006. – 224 с.</a:t>
            </a:r>
            <a:br>
              <a:rPr lang="ru-RU" sz="2200" dirty="0"/>
            </a:br>
            <a:endParaRPr lang="ru-RU" sz="2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844824"/>
            <a:ext cx="4464496" cy="4829596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>
                <a:latin typeface="+mj-lt"/>
                <a:ea typeface="+mj-ea"/>
                <a:cs typeface="+mj-cs"/>
              </a:rPr>
              <a:t>В новом сборнике Светланы Чиченковой «Сколько лет, сколько зим…», бьется пульс времени, ощущается память сердца, пора зрелости – действенного осмысления всего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пережитого. Ее </a:t>
            </a:r>
            <a:r>
              <a:rPr lang="ru-RU" sz="2200" b="1" dirty="0">
                <a:latin typeface="+mj-lt"/>
                <a:ea typeface="+mj-ea"/>
                <a:cs typeface="+mj-cs"/>
              </a:rPr>
              <a:t>стихи объединяет тема нравственной ответственности перед современниками, перед своей совестью. Она тонко чувствует природу, ее краски. Пейзажи в стихах и прозе поэтичны, в них очаровательная сила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притяжения</a:t>
            </a:r>
            <a:endParaRPr lang="ru-RU" sz="2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3801297" cy="5222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5670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9" y="0"/>
            <a:ext cx="9143999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3284984"/>
            <a:ext cx="6624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Поэт постигает </a:t>
            </a:r>
            <a:r>
              <a:rPr lang="ru-RU" sz="4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природу лучше, чем разум ученого</a:t>
            </a:r>
            <a:r>
              <a:rPr lang="ru-RU" sz="4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algn="r"/>
            <a:endParaRPr lang="ru-RU" sz="3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r"/>
            <a:r>
              <a:rPr lang="ru-RU" sz="3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Новалис</a:t>
            </a:r>
            <a:endParaRPr lang="ru-RU" sz="3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124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4186808" cy="1152128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Ш4Р6 Кулижников </a:t>
            </a:r>
            <a:r>
              <a:rPr lang="ru-RU" sz="2200" dirty="0"/>
              <a:t>М.А.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К90 Покаяние</a:t>
            </a:r>
            <a:r>
              <a:rPr lang="ru-RU" sz="2200" dirty="0"/>
              <a:t>. </a:t>
            </a:r>
            <a:r>
              <a:rPr lang="ru-RU" sz="2200" dirty="0" smtClean="0"/>
              <a:t>Стихи </a:t>
            </a:r>
            <a:r>
              <a:rPr lang="ru-RU" sz="2200" dirty="0"/>
              <a:t>/ М.А. Кулижников. – Белгород: Крестьянское дело, 2001. – 48 </a:t>
            </a:r>
            <a:r>
              <a:rPr lang="ru-RU" sz="2200" dirty="0" smtClean="0"/>
              <a:t>с.</a:t>
            </a:r>
            <a:endParaRPr lang="ru-RU" sz="2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988840"/>
            <a:ext cx="4186808" cy="46910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b="1" dirty="0">
                <a:latin typeface="+mj-lt"/>
                <a:ea typeface="+mj-ea"/>
                <a:cs typeface="+mj-cs"/>
              </a:rPr>
              <a:t>«Покаяние» второй сборник стихов белгородского поэта, члена Союза писателей России Михаила Кулижникова. «Покаяние»  - это как бы жизнь человека рожденного и выросшего в городе, его становление от детских лет до зрелого возраста, его впечатления, первые неудачи и радости, первая любовь и разочарования, попытки осмыслить мир, бегство от самого себя, осознание своей ответственности за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происходящее</a:t>
            </a:r>
            <a:endParaRPr lang="ru-RU" sz="2400" b="1" dirty="0"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334801" cy="4846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0546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72000" y="142852"/>
            <a:ext cx="457200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«Весна…Весна…»</a:t>
            </a:r>
          </a:p>
          <a:p>
            <a:endParaRPr lang="ru-RU" sz="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endParaRPr lang="ru-RU" sz="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Ветры теплые запели,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Гомонят грачи…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Превращаются капели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В ручейки, ручьи…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Хруст сосулек на дорожке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И осколков блеск: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В каждом – солнца понемножку – 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Радостен их треск…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И цыганскими глазами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Смотрит чернозем,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И весенними слезами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Плачет снег кругом.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А в проталине средь снега – 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Синий огонек.</a:t>
            </a:r>
          </a:p>
          <a:p>
            <a:pPr algn="ctr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                               О. Остапчук</a:t>
            </a:r>
          </a:p>
        </p:txBody>
      </p:sp>
      <p:pic>
        <p:nvPicPr>
          <p:cNvPr id="13314" name="Picture 2" descr="http://www.playcast.ru/uploads/2014/03/02/7668762.jpg"/>
          <p:cNvPicPr>
            <a:picLocks noChangeAspect="1" noChangeArrowheads="1"/>
          </p:cNvPicPr>
          <p:nvPr/>
        </p:nvPicPr>
        <p:blipFill>
          <a:blip r:embed="rId2" cstate="print"/>
          <a:srcRect l="1724" t="2174" r="1724" b="2173"/>
          <a:stretch>
            <a:fillRect/>
          </a:stretch>
        </p:blipFill>
        <p:spPr bwMode="auto">
          <a:xfrm>
            <a:off x="285720" y="357166"/>
            <a:ext cx="4071966" cy="31432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316" name="Picture 4" descr="http://new.stihi.ru/pics/2016/03/26/1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00438"/>
            <a:ext cx="4214842" cy="307183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4186808" cy="1162050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Ш4Р6 Осыков </a:t>
            </a:r>
            <a:r>
              <a:rPr lang="ru-RU" sz="2200" dirty="0"/>
              <a:t>А.И. Долг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О-79 Земной: стихи </a:t>
            </a:r>
            <a:r>
              <a:rPr lang="ru-RU" sz="2200" dirty="0"/>
              <a:t>/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А.И</a:t>
            </a:r>
            <a:r>
              <a:rPr lang="ru-RU" sz="2200" dirty="0"/>
              <a:t>. Осыков. – Белгород: КОНСТАНТА, 2007. – 108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700808"/>
            <a:ext cx="4258816" cy="4536503"/>
          </a:xfrm>
        </p:spPr>
        <p:txBody>
          <a:bodyPr>
            <a:normAutofit fontScale="92500" lnSpcReduction="20000"/>
          </a:bodyPr>
          <a:lstStyle/>
          <a:p>
            <a:endParaRPr lang="ru-RU" sz="2200" b="1" dirty="0">
              <a:latin typeface="+mj-lt"/>
              <a:ea typeface="+mj-ea"/>
              <a:cs typeface="+mj-cs"/>
            </a:endParaRPr>
          </a:p>
          <a:p>
            <a:pPr algn="just"/>
            <a:r>
              <a:rPr lang="ru-RU" sz="2400" b="1" dirty="0">
                <a:latin typeface="+mj-lt"/>
                <a:ea typeface="+mj-ea"/>
                <a:cs typeface="+mj-cs"/>
              </a:rPr>
              <a:t>Александр Осыков начал писать поздно, перешагнув пору ученичества, сразу с настоящих стихов, достойных выхода к читателю. Две его книги стихов сразу были замечены читателями Белгородчины, а писатели белгородской земли приняли его как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равного. Поэзия </a:t>
            </a:r>
            <a:r>
              <a:rPr lang="ru-RU" sz="2400" b="1" dirty="0">
                <a:latin typeface="+mj-lt"/>
                <a:ea typeface="+mj-ea"/>
                <a:cs typeface="+mj-cs"/>
              </a:rPr>
              <a:t>Александра Осыкова не вычурна, она идет не от ума и подражательности, а от сердца и души, поэтому главное в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ней - </a:t>
            </a:r>
            <a:r>
              <a:rPr lang="ru-RU" sz="2400" b="1" dirty="0">
                <a:latin typeface="+mj-lt"/>
                <a:ea typeface="+mj-ea"/>
                <a:cs typeface="+mj-cs"/>
              </a:rPr>
              <a:t>не изощренные образы, а чувства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поэта</a:t>
            </a:r>
            <a:endParaRPr lang="ru-RU" sz="2400" b="1" dirty="0"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3603048" cy="5361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9690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974"/>
            <a:ext cx="4572000" cy="645333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7686" y="428604"/>
            <a:ext cx="4786314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«Пусть снег на следы наши ляжет…» </a:t>
            </a:r>
          </a:p>
          <a:p>
            <a:endParaRPr lang="ru-RU" sz="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endParaRPr lang="ru-RU" sz="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Пусть снег на следы наши ляжет,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Сугробы зима  наметёт;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Она никому не расскажет, Что было и что ещё ждёт…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Шум ветра я слышу средь ночи.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О чём его сказка теперь?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Последние вьюги бормочут:</a:t>
            </a:r>
          </a:p>
          <a:p>
            <a:pPr>
              <a:buFontTx/>
              <a:buChar char="-"/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Ты ветру шальному не верь!</a:t>
            </a:r>
          </a:p>
          <a:p>
            <a:pPr>
              <a:buFontTx/>
              <a:buChar char="-"/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Но скоро все вьюги промчатся.</a:t>
            </a:r>
          </a:p>
          <a:p>
            <a:pPr>
              <a:buFontTx/>
              <a:buChar char="-"/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И в нежном дыханье весны</a:t>
            </a:r>
          </a:p>
          <a:p>
            <a:pPr>
              <a:buFontTx/>
              <a:buChar char="-"/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Растают снега, растворятся,</a:t>
            </a:r>
          </a:p>
          <a:p>
            <a:pPr>
              <a:buFontTx/>
              <a:buChar char="-"/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Как светлые зимние сны.</a:t>
            </a:r>
          </a:p>
          <a:p>
            <a:pPr algn="ctr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                                В. Кобзарь</a:t>
            </a:r>
          </a:p>
          <a:p>
            <a:endParaRPr lang="ru-RU" sz="2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endParaRPr lang="ru-RU" sz="2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endParaRPr lang="ru-RU" sz="2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r"/>
            <a:endParaRPr lang="ru-RU" sz="2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r"/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940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258816" cy="1162050"/>
          </a:xfrm>
        </p:spPr>
        <p:txBody>
          <a:bodyPr>
            <a:noAutofit/>
          </a:bodyPr>
          <a:lstStyle/>
          <a:p>
            <a:pPr algn="just"/>
            <a:r>
              <a:rPr lang="ru-RU" sz="2200" dirty="0"/>
              <a:t>Ш4Р6 Бондаренко </a:t>
            </a:r>
            <a:r>
              <a:rPr lang="ru-RU" sz="2200" dirty="0" smtClean="0"/>
              <a:t>Ж.Н</a:t>
            </a:r>
            <a:r>
              <a:rPr lang="ru-RU" sz="2200" dirty="0"/>
              <a:t>. Взором </a:t>
            </a:r>
            <a:r>
              <a:rPr lang="ru-RU" sz="2200" dirty="0" smtClean="0"/>
              <a:t>Б81 к</a:t>
            </a:r>
            <a:r>
              <a:rPr lang="ru-RU" sz="2200" dirty="0"/>
              <a:t> </a:t>
            </a:r>
            <a:r>
              <a:rPr lang="ru-RU" sz="2200" dirty="0" smtClean="0"/>
              <a:t>небу </a:t>
            </a:r>
            <a:r>
              <a:rPr lang="ru-RU" sz="2200" dirty="0"/>
              <a:t>обращаясь: стихи /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Ж.Н</a:t>
            </a:r>
            <a:r>
              <a:rPr lang="ru-RU" sz="2200" dirty="0"/>
              <a:t>. Бондаренко. – Белгород: КОНСТАНТА, 2005. – 107 </a:t>
            </a:r>
            <a:r>
              <a:rPr lang="ru-RU" sz="2200" dirty="0" smtClean="0"/>
              <a:t>с.</a:t>
            </a:r>
            <a:endParaRPr lang="ru-RU" sz="2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628800"/>
            <a:ext cx="4258816" cy="537321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200" b="1" dirty="0">
                <a:latin typeface="+mj-lt"/>
                <a:ea typeface="+mj-ea"/>
                <a:cs typeface="+mj-cs"/>
              </a:rPr>
              <a:t>В сборник поэтессы Жанны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Бондаренко вошли </a:t>
            </a:r>
            <a:r>
              <a:rPr lang="ru-RU" sz="2200" b="1" dirty="0">
                <a:latin typeface="+mj-lt"/>
                <a:ea typeface="+mj-ea"/>
                <a:cs typeface="+mj-cs"/>
              </a:rPr>
              <a:t>новые произведения, а также стихи, написанные в прошлые годы.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Стихи </a:t>
            </a:r>
            <a:r>
              <a:rPr lang="ru-RU" sz="2200" b="1" dirty="0">
                <a:latin typeface="+mj-lt"/>
                <a:ea typeface="+mj-ea"/>
                <a:cs typeface="+mj-cs"/>
              </a:rPr>
              <a:t>Жанна пишет с детства. За прошлые годы вышли в свет пять поэтических сборников. Публиковалась в ряде районных. Областных и центральных периодических изданий. Член Союза писателей России с 2001 года. Лауреат областной творческой премии «Молодость Белгородчины». Тема духовности занимает большое место в творчестве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Жанны</a:t>
            </a:r>
            <a:endParaRPr lang="ru-RU" sz="2200" b="1" dirty="0"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3578662" cy="4901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8334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1" t="2751" r="49213" b="55250"/>
          <a:stretch>
            <a:fillRect/>
          </a:stretch>
        </p:blipFill>
        <p:spPr bwMode="auto">
          <a:xfrm>
            <a:off x="251520" y="260648"/>
            <a:ext cx="4464496" cy="302433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62" t="49349" r="50388" b="8651"/>
          <a:stretch>
            <a:fillRect/>
          </a:stretch>
        </p:blipFill>
        <p:spPr bwMode="auto">
          <a:xfrm>
            <a:off x="251520" y="3284984"/>
            <a:ext cx="4464496" cy="316835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2040" y="0"/>
            <a:ext cx="3995936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«Метель»</a:t>
            </a:r>
          </a:p>
          <a:p>
            <a:endParaRPr lang="ru-RU" sz="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endParaRPr lang="ru-RU" sz="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Метель белые снежинки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Яростно бросала вниз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С пируэтами, ужимками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На любой каприз!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Они падали, кружились,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Опускались невпопад,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Тихо под ноги ложились, 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Превращаясь в снегопад!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Чудесной той метели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Я в жизни не видал,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И в снежной карусели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Я пушинки собирал!</a:t>
            </a:r>
          </a:p>
          <a:p>
            <a:pPr algn="r"/>
            <a:endParaRPr lang="ru-RU" sz="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r"/>
            <a:endParaRPr lang="ru-RU" sz="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r"/>
            <a:endParaRPr lang="ru-RU" sz="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r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М. Барышенский</a:t>
            </a:r>
          </a:p>
          <a:p>
            <a:endParaRPr lang="ru-RU" sz="2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endParaRPr lang="ru-RU" sz="2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2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4392488" cy="1162050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Ш4Р6 Филатов </a:t>
            </a:r>
            <a:r>
              <a:rPr lang="ru-RU" sz="2200" dirty="0"/>
              <a:t>Н. Горит звезда </a:t>
            </a:r>
            <a:r>
              <a:rPr lang="ru-RU" sz="2200" dirty="0" smtClean="0"/>
              <a:t>Ф51 над </a:t>
            </a:r>
            <a:r>
              <a:rPr lang="ru-RU" sz="2200" dirty="0"/>
              <a:t>материнским полем… сборник стихов / Н. Филатов. – Белгород: «Россиянка», 1993. –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68 </a:t>
            </a:r>
            <a:r>
              <a:rPr lang="ru-RU" sz="2200" dirty="0"/>
              <a:t>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700808"/>
            <a:ext cx="4464496" cy="4464496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>
                <a:latin typeface="+mj-lt"/>
                <a:ea typeface="+mj-ea"/>
                <a:cs typeface="+mj-cs"/>
              </a:rPr>
              <a:t>Сборник стихов «Горит звезда над материнским полем» - это первая книга Николая Филатова. На первый взгляд его стихи просты: в них мало замысловатой образности, неожиданного стилистического выверта, иносказательности, ритмической броскости. Но именно в этой простоте – их душевность и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привлекательность. Стихи </a:t>
            </a:r>
            <a:r>
              <a:rPr lang="ru-RU" sz="2200" b="1" dirty="0">
                <a:latin typeface="+mj-lt"/>
                <a:ea typeface="+mj-ea"/>
                <a:cs typeface="+mj-cs"/>
              </a:rPr>
              <a:t>текут плавно, напевно, естественно. В них какая-то особая теплота, нежность, искренность, душевная тайна поэта,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доверительность</a:t>
            </a:r>
            <a:endParaRPr lang="ru-RU" sz="2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456384" cy="5110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4364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034158" cy="3430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8" y="1196752"/>
            <a:ext cx="46440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1946 году в селе Великомихайловка Новооскольского района, но его детство прошло в соседнем селе Киселёвка. После окончания семилетки будущий поэт поступил в Харьковский гидрометеорологический техникум. Трудился на Дальнем Востоке техником-гидрологом, там же служил в армии.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18472"/>
            <a:ext cx="580960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Игин Валерий Михайлович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581128"/>
            <a:ext cx="87129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Закончив отделение журналистики Воронежского госуниверситета, он работал в газетах Киргизии и Белгородской области. За свою жизнь успел поработать техником-гидрологом, журналистом, учителем, воспитателем, побывать на Севере и Дальнем Востоке, на Украине. Сегодня поэт живёт и занимается творчеством в городе Строителе. Он автор 10 поэтических книг</a:t>
            </a:r>
            <a:endParaRPr lang="ru-RU" sz="2200" dirty="0"/>
          </a:p>
        </p:txBody>
      </p:sp>
    </p:spTree>
    <p:extLst>
      <p:ext uri="{BB962C8B-B14F-4D97-AF65-F5344CB8AC3E}">
        <p14:creationId xmlns="" xmlns:p14="http://schemas.microsoft.com/office/powerpoint/2010/main" val="335212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217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320480" cy="1162050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Ш4Р6 Кобзарь </a:t>
            </a:r>
            <a:r>
              <a:rPr lang="ru-RU" sz="2200" dirty="0"/>
              <a:t>В.П. Светлый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К55 август</a:t>
            </a:r>
            <a:r>
              <a:rPr lang="ru-RU" sz="2200" dirty="0"/>
              <a:t>: </a:t>
            </a:r>
            <a:r>
              <a:rPr lang="ru-RU" sz="2200" dirty="0" smtClean="0"/>
              <a:t>лирика </a:t>
            </a:r>
            <a:r>
              <a:rPr lang="ru-RU" sz="2200" dirty="0"/>
              <a:t>/ В.П. Кобзарь</a:t>
            </a:r>
            <a:r>
              <a:rPr lang="ru-RU" sz="2200" dirty="0" smtClean="0"/>
              <a:t>. – </a:t>
            </a:r>
            <a:r>
              <a:rPr lang="ru-RU" sz="2200" dirty="0"/>
              <a:t>Белгород: КОНСТАНТА, 2008. – 104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700808"/>
            <a:ext cx="4464496" cy="530120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800" b="1" dirty="0">
                <a:latin typeface="+mj-lt"/>
                <a:ea typeface="+mj-ea"/>
                <a:cs typeface="+mj-cs"/>
              </a:rPr>
              <a:t>В книге «Светлый август»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отражена  естественная </a:t>
            </a:r>
            <a:r>
              <a:rPr lang="ru-RU" sz="2800" b="1" dirty="0">
                <a:latin typeface="+mj-lt"/>
                <a:ea typeface="+mj-ea"/>
                <a:cs typeface="+mj-cs"/>
              </a:rPr>
              <a:t>жизнь с ее тревогами, печалями, раздумьями. Природа в стихах Веры Кобзарь очеловечена и воспринимается как естественное дополнение и продолжение чувств и переживаний лирической героини.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Форма </a:t>
            </a:r>
            <a:r>
              <a:rPr lang="ru-RU" sz="2800" b="1" dirty="0">
                <a:latin typeface="+mj-lt"/>
                <a:ea typeface="+mj-ea"/>
                <a:cs typeface="+mj-cs"/>
              </a:rPr>
              <a:t>ее стихотворений, ритмическое построение органично сочетается с их тематикой, что придает им естественность и доверительность. Стихи Веры Кобзарь не абстрактны, а конкретны. Она пишет о пережитом, увиденном, о том, что прошло через ее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сердце</a:t>
            </a:r>
            <a:endParaRPr lang="ru-RU" sz="2800" b="1" dirty="0"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553640" cy="5110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3599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04664"/>
            <a:ext cx="8748464" cy="42473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Стихи начинающих поэтов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Белгородского государственного аграрного университета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им. В.Я. Горина</a:t>
            </a:r>
          </a:p>
          <a:p>
            <a:pPr algn="ctr"/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958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608512" cy="2204864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Ш4Р6 Сердце </a:t>
            </a:r>
            <a:r>
              <a:rPr lang="ru-RU" sz="2200" dirty="0"/>
              <a:t>услышит: сборник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С32 стихов </a:t>
            </a:r>
            <a:r>
              <a:rPr lang="ru-RU" sz="2200" dirty="0"/>
              <a:t>студии «СТИХиЯ» Белгородский государственный сельскохозяйственной академии имени В.Я. Горина.- Белгород: Изд-во БелГСХА им. В.Я. Горина, 2013. – 40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564904"/>
            <a:ext cx="4788024" cy="4725144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 smtClean="0">
                <a:latin typeface="+mj-lt"/>
                <a:ea typeface="+mj-ea"/>
                <a:cs typeface="+mj-cs"/>
              </a:rPr>
              <a:t>Впервые </a:t>
            </a:r>
            <a:r>
              <a:rPr lang="ru-RU" sz="2200" b="1" dirty="0">
                <a:latin typeface="+mj-lt"/>
                <a:ea typeface="+mj-ea"/>
                <a:cs typeface="+mj-cs"/>
              </a:rPr>
              <a:t>в стенах сельскохозяйственной академии, вышел сборник стихов юных начинающих поэтов.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«</a:t>
            </a:r>
            <a:r>
              <a:rPr lang="ru-RU" sz="2200" b="1" dirty="0">
                <a:latin typeface="+mj-lt"/>
                <a:ea typeface="+mj-ea"/>
                <a:cs typeface="+mj-cs"/>
              </a:rPr>
              <a:t>Сердце услышит» – показалось наиболее подходящим и оправданным не случайно. Тем самым как бы выражена надежда: не только сердце, но и многие сердца услышат…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В </a:t>
            </a:r>
            <a:r>
              <a:rPr lang="ru-RU" sz="2200" b="1" dirty="0">
                <a:latin typeface="+mj-lt"/>
                <a:ea typeface="+mj-ea"/>
                <a:cs typeface="+mj-cs"/>
              </a:rPr>
              <a:t>сборники представлены стихотворения не только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преподавателей, </a:t>
            </a:r>
            <a:r>
              <a:rPr lang="ru-RU" sz="2200" b="1" dirty="0">
                <a:latin typeface="+mj-lt"/>
                <a:ea typeface="+mj-ea"/>
                <a:cs typeface="+mj-cs"/>
              </a:rPr>
              <a:t>но и </a:t>
            </a:r>
            <a:r>
              <a:rPr lang="ru-RU" sz="2200" b="1" dirty="0" smtClean="0">
                <a:latin typeface="+mj-lt"/>
                <a:ea typeface="+mj-ea"/>
                <a:cs typeface="+mj-cs"/>
              </a:rPr>
              <a:t>студентов</a:t>
            </a:r>
            <a:endParaRPr lang="ru-RU" sz="2200" b="1" dirty="0">
              <a:latin typeface="+mj-lt"/>
              <a:ea typeface="+mj-ea"/>
              <a:cs typeface="+mj-cs"/>
            </a:endParaRPr>
          </a:p>
          <a:p>
            <a:endParaRPr lang="ru-RU" sz="22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3861971" cy="585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4912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99"/>
            <a:ext cx="9144000" cy="685244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59" r="82369"/>
          <a:stretch/>
        </p:blipFill>
        <p:spPr bwMode="auto">
          <a:xfrm>
            <a:off x="395536" y="243670"/>
            <a:ext cx="1149532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429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4176464" cy="1162050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Ш4Р6 Головко </a:t>
            </a:r>
            <a:r>
              <a:rPr lang="ru-RU" sz="2200" dirty="0"/>
              <a:t>Н.Г. Не все стихи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Г61 двенадцатого </a:t>
            </a:r>
            <a:r>
              <a:rPr lang="ru-RU" sz="2200" dirty="0"/>
              <a:t>года: духовная поэзия / Н.Г. Головко. – Белгород: Обл. типография, 2013. -300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166937"/>
            <a:ext cx="4186808" cy="4691063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+mj-lt"/>
                <a:ea typeface="+mj-ea"/>
                <a:cs typeface="+mj-cs"/>
              </a:rPr>
              <a:t>Данные </a:t>
            </a:r>
            <a:r>
              <a:rPr lang="ru-RU" sz="2400" b="1" dirty="0">
                <a:latin typeface="+mj-lt"/>
                <a:ea typeface="+mj-ea"/>
                <a:cs typeface="+mj-cs"/>
              </a:rPr>
              <a:t>стихи опубликованы для узкого круга друзей и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знакомых.</a:t>
            </a:r>
            <a:r>
              <a:rPr lang="ru-RU" sz="2400" b="1" dirty="0">
                <a:latin typeface="+mj-lt"/>
                <a:ea typeface="+mj-ea"/>
                <a:cs typeface="+mj-cs"/>
              </a:rPr>
              <a:t> </a:t>
            </a:r>
            <a:r>
              <a:rPr lang="ru-RU" sz="2400" b="1" dirty="0" smtClean="0"/>
              <a:t>Мир его духовной поэзии – это исток культуры, дающей возможность противостоять духовной пустоте и нравственному оскудению.</a:t>
            </a:r>
            <a:endParaRPr lang="ru-RU" sz="24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3603048" cy="5834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464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0858" y="768720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«Родник поэзии есть красота, - писал Гоголь.</a:t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Показать эту красоту людям, донести до них её источник, заставить и других почувствовать красоту творения – такова задача, которую ставит перед собой писатель»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888432" cy="50851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5568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163788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92322" y="113734"/>
            <a:ext cx="59046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Чернухин Игорь Андреевич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692696"/>
            <a:ext cx="49320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Игорь Андреевич Чернухин - родился в 1930 году в поселке Томаровка Яковлевского района в семье учителей. После окончания школы работал на стройках плотником, мастером, нормировщиком. Заочно окончил Литературный институт им. А.М. Горького. В 1964 г. был принят в члены Союза писателей. Более пятнадцати лет руководил литературной студией «Современник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734342"/>
            <a:ext cx="88924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стихи И.А. Чернухина появились на страницах областных газет в 1956 г. В 1960 г. вышла его первая книга стихов "Лицом к свету". Стихотворные строки поэта легли на граните мемориала "Огненная дуга". За книги "Дни", "Берег памяти" удостоен звания лауреата премии Белгородского комсомола. Член Союза писателей СССР с 1964 года, заслуженный работник культуры России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175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16632"/>
            <a:ext cx="738856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Кулижников Михаил Анатольевич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39952" y="1124744"/>
            <a:ext cx="48245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14 декабря 1958 в городе Белгороде. Поэт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прозаик, член Союза писателей России (2001), музыкант, член Союза концертных деятелей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России. Окончил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физико-математический факультет Белгородского государственного педагогического института (1981), Воронежское музыкальное училище (1991).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139952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4437112"/>
            <a:ext cx="878497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физики в профессионально-техническом училище, учитель средней школы, руководитель студии классической гитары. Публиковался как литератор в журналах «Наш современник», «Роман-газета - XXI век», «Подъем», «Молодая гвардия», «Неизвестная Россия», «Звонница», «Всерусский Народный Собор» , альманахах «Рубежи», «Светоч». Автор изданных в Белгороде книг: «Пейзаж с вечерним городом», «Покаяние», «Первые звезды»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116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4176</Words>
  <Application>Microsoft Office PowerPoint</Application>
  <PresentationFormat>Экран (4:3)</PresentationFormat>
  <Paragraphs>207</Paragraphs>
  <Slides>76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Ш4Р6 Зуев К. Н. Я вам сердце  З93 своё дарю: сборник стихов и песен / К. Н. Зуев. – Белгород : Белгор. обл. тип., 2011. – 240 с.</vt:lpstr>
      <vt:lpstr>Слайд 14</vt:lpstr>
      <vt:lpstr>Ш4Р6 Барышевксий М.М.  Б26 Горечь полыни: стихи / М.М. Барышевский. – Белгород: КОНСТАНТА, 2008. – 432 с.</vt:lpstr>
      <vt:lpstr>Слайд 16</vt:lpstr>
      <vt:lpstr>Ш4Р6 Чернухин И. А.  А23 Бел - город /И. А. Чернухин. – Б. : Везелица, 1992. – 48 с.</vt:lpstr>
      <vt:lpstr>Слайд 18</vt:lpstr>
      <vt:lpstr>Ш4Р6 Бочарников Ю.  Б86 Страницы памяти: стихи / Ю. Бочарников. – Белгород, 2004. – 72 с.</vt:lpstr>
      <vt:lpstr>Слайд 20</vt:lpstr>
      <vt:lpstr>Ш4Р6 Агеев  В.Г. Город у Белой А23   Горы / В. Г. Агеев. – Белгород, 1995. – 79 с.</vt:lpstr>
      <vt:lpstr>Слайд 22</vt:lpstr>
      <vt:lpstr>Ш4Р6 Анисимов Н. С.  А67 Исповедь / Н.    С. Анисимов. – Белгород, 1994. – 80 с.</vt:lpstr>
      <vt:lpstr>Слайд 24</vt:lpstr>
      <vt:lpstr>Ш4Р7 Чернухин И.А. Поющая  Ч-49 ветка. Стихи / И.А. Чернухин. – Воронеж: Центр.-Чернозем. Кн. Изд-во, 1987. – 94 с. </vt:lpstr>
      <vt:lpstr>Слайд 26</vt:lpstr>
      <vt:lpstr>Ш4Р6 Черных П.Г. Просторы  Ч-49 души моей: Стихи, проза /  П.Г. Черных. - Белгород.: Издательский дом «шаповалов», 1997. - 128с.</vt:lpstr>
      <vt:lpstr>Слайд 28</vt:lpstr>
      <vt:lpstr>Ш4Р6 Кагнер Ю. В. Строки К12 любви: стихи / Ю. В. Кагнер. – Белгород: изд-во Шаповалова, 2007.– с. 96.</vt:lpstr>
      <vt:lpstr>Слайд 30</vt:lpstr>
      <vt:lpstr>Ш4Р6 Плетинский В. В. О любви П38 с любовью: лирика /  В. В. Плетинский. – Белгород: КОНСТАНТА, 2008. – 32 с.</vt:lpstr>
      <vt:lpstr>Слайд 32</vt:lpstr>
      <vt:lpstr>Ш4Р6 Игин В.М. Россия  И26 начинается с любви /  В.М. Игин. – Белгород: КОНСТАНТА, 2013. – 188 с. </vt:lpstr>
      <vt:lpstr>Слайд 34</vt:lpstr>
      <vt:lpstr>Ш4Р6 Игин В.М. Лики любви / И26 В.М. Игин – Белгород: Звонница, 2011. – 208 с.</vt:lpstr>
      <vt:lpstr>Слайд 36</vt:lpstr>
      <vt:lpstr>Ш4Р6 Черкесов В. Н. Люблю!  Ч-48 Стихи / В.Н.Черкесов. – Белгород: «Везелица», 1993. – 128 с.</vt:lpstr>
      <vt:lpstr>Слайд 38</vt:lpstr>
      <vt:lpstr>Лыков П.А. Посвящения / П.А. Лыков. – Белгород: Крестьянское дело, 2003. – 136 с.</vt:lpstr>
      <vt:lpstr>Слайд 40</vt:lpstr>
      <vt:lpstr>Ш4Р6 Лиманский В.И.  Л58 «Заброшенный сад»: стихотворения / В.И. Лиманский. – Белгород: Белгородская обл. типография, 2007. -140 с.</vt:lpstr>
      <vt:lpstr>Слайд 42</vt:lpstr>
      <vt:lpstr>Ш4Р6 Бычкова Г. Н. Я доверяю Б95   звенящему ветру…: стихи / Г. Н. Бычкова. – Белгород: Везелица, 1993. – 72 с.</vt:lpstr>
      <vt:lpstr>Слайд 44</vt:lpstr>
      <vt:lpstr>Зуев К.Н. «Во славу Великой Родины»: сборник стихотворений/К.Н. Зуев; сост. О.А. Решетникова, Белгородская областная типография, 2014. –  68 с. </vt:lpstr>
      <vt:lpstr>Слайд 46</vt:lpstr>
      <vt:lpstr>Ш4Р6 Лыков П.А. Память о  Л88 войне/ П.А. Лыков. – Белгород: Крестьянское дело, 2003. – 24 с.</vt:lpstr>
      <vt:lpstr>Слайд 48</vt:lpstr>
      <vt:lpstr>Ш4Р6 Черкесов В. Н. Камни  Ч48 заговорили: поэтический репортаж / В. Н. Черкесов. – Белгород: изд. дом «В. Шаповалов», 2000. – 24 с.</vt:lpstr>
      <vt:lpstr>Слайд 50</vt:lpstr>
      <vt:lpstr>Ш4Р6 Кривцов А.З. Война и  К82 цветы: стихи / А.З. Кривцов. – Белгород: Везелица, 1992. – 56 с.</vt:lpstr>
      <vt:lpstr>Слайд 52</vt:lpstr>
      <vt:lpstr>Ш4Р6 Олейников В.С. Горькие О53 осколки: стихи / В.С. Олейников. – Белгород: Везелица, 1993. – 120 с.</vt:lpstr>
      <vt:lpstr>Слайд 54</vt:lpstr>
      <vt:lpstr>Ш4Р6 Остапчук О.Р. Фиалки той О76    весны: стихи, рассказы / О.Р. Остапчук. – Белгород: Россиянка, 1997. – 200 с.</vt:lpstr>
      <vt:lpstr>Слайд 56</vt:lpstr>
      <vt:lpstr>Ш4Р6 Игин В.М. Наедине с  И26 Россией / В.М. Игин. – Белгород: Звонница, 2012. –  224 с.</vt:lpstr>
      <vt:lpstr>Слайд 58</vt:lpstr>
      <vt:lpstr>Ш4Р6 Яровой Я. Т. Я с тобой, Я76 моя Россия: стихи /  Я. Т. Яровой. – Белгород: изд. дом «В. Шаповалов», 2000. –  48 с.</vt:lpstr>
      <vt:lpstr>Слайд 60</vt:lpstr>
      <vt:lpstr>Ш4Р6 Чиченкова С.Н. Сколько  Ч-72 лет, сколько зим… / С.Н. Чиченкова. –Белгород: Изд-во «КОНСТАНТА», 2006. – 224 с. </vt:lpstr>
      <vt:lpstr>Слайд 62</vt:lpstr>
      <vt:lpstr>Ш4Р6 Кулижников М.А.  К90 Покаяние. Стихи / М.А. Кулижников. – Белгород: Крестьянское дело, 2001. – 48 с.</vt:lpstr>
      <vt:lpstr>Слайд 64</vt:lpstr>
      <vt:lpstr>Ш4Р6 Осыков А.И. Долг  О-79 Земной: стихи /  А.И. Осыков. – Белгород: КОНСТАНТА, 2007. – 108 с.</vt:lpstr>
      <vt:lpstr>Слайд 66</vt:lpstr>
      <vt:lpstr>Ш4Р6 Бондаренко Ж.Н. Взором Б81 к небу обращаясь: стихи /  Ж.Н. Бондаренко. – Белгород: КОНСТАНТА, 2005. – 107 с.</vt:lpstr>
      <vt:lpstr>Слайд 68</vt:lpstr>
      <vt:lpstr>Ш4Р6 Филатов Н. Горит звезда Ф51 над материнским полем… сборник стихов / Н. Филатов. – Белгород: «Россиянка», 1993. –  68 с.</vt:lpstr>
      <vt:lpstr>Слайд 70</vt:lpstr>
      <vt:lpstr>Ш4Р6 Кобзарь В.П. Светлый  К55 август: лирика / В.П. Кобзарь. – Белгород: КОНСТАНТА, 2008. – 104 с.</vt:lpstr>
      <vt:lpstr>Слайд 72</vt:lpstr>
      <vt:lpstr>Ш4Р6 Сердце услышит: сборник  С32 стихов студии «СТИХиЯ» Белгородский государственный сельскохозяйственной академии имени В.Я. Горина.- Белгород: Изд-во БелГСХА им. В.Я. Горина, 2013. – 40 с.</vt:lpstr>
      <vt:lpstr>Слайд 74</vt:lpstr>
      <vt:lpstr>Ш4Р6 Головко Н.Г. Не все стихи  Г61 двенадцатого года: духовная поэзия / Н.Г. Головко. – Белгород: Обл. типография, 2013. -300 с.</vt:lpstr>
      <vt:lpstr>Слайд 76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Труфанова Ирина Николаевна</dc:creator>
  <cp:lastModifiedBy>krisanova_tn</cp:lastModifiedBy>
  <cp:revision>114</cp:revision>
  <dcterms:created xsi:type="dcterms:W3CDTF">2016-09-20T09:19:34Z</dcterms:created>
  <dcterms:modified xsi:type="dcterms:W3CDTF">2016-12-06T08:25:11Z</dcterms:modified>
</cp:coreProperties>
</file>